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0" r:id="rId2"/>
    <p:sldId id="261" r:id="rId3"/>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75" d="100"/>
          <a:sy n="75" d="100"/>
        </p:scale>
        <p:origin x="276" y="66"/>
      </p:cViewPr>
      <p:guideLst/>
    </p:cSldViewPr>
  </p:slideViewPr>
  <p:notesTextViewPr>
    <p:cViewPr>
      <p:scale>
        <a:sx n="1" d="1"/>
        <a:sy n="1" d="1"/>
      </p:scale>
      <p:origin x="0" y="0"/>
    </p:cViewPr>
  </p:notesTextViewPr>
  <p:gridSpacing cx="72008" cy="72008"/>
</p:viewPr>
</file>

<file path=ppt/_rels/presentation.xml.rels>&#65279;<?xml version="1.0" encoding="utf-8" standalone="yes"?>
<Relationships xmlns="http://schemas.openxmlformats.org/package/2006/relationships"><Relationship Id="rId3" Type="http://schemas.openxmlformats.org/officeDocument/2006/relationships/slide" Target="slides/slide2.xml" /><Relationship Id="rId7" Type="http://schemas.openxmlformats.org/officeDocument/2006/relationships/tableStyles" Target="tableStyle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theme" Target="theme/theme1.xml" /><Relationship Id="rId5" Type="http://schemas.openxmlformats.org/officeDocument/2006/relationships/viewProps" Target="viewProps.xml" /><Relationship Id="rId4" Type="http://schemas.openxmlformats.org/officeDocument/2006/relationships/presProps" Target="pres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68645BE1-92FC-4449-9877-D3D2E808AD73}" type="datetimeFigureOut">
              <a:rPr kumimoji="1" lang="ja-JP" altLang="en-US" smtClean="0"/>
              <a:t>2024/6/18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50ECFAC-0500-4F83-B8DC-EC7445ABFDA3}" type="slidenum">
              <a:rPr kumimoji="1" lang="ja-JP" altLang="en-US" smtClean="0"/>
              <a:t>‹#›</a:t>
            </a:fld>
            <a:endParaRPr kumimoji="1" lang="ja-JP" altLang="en-US"/>
          </a:p>
        </p:txBody>
      </p:sp>
    </p:spTree>
    <p:extLst>
      <p:ext uri="{BB962C8B-B14F-4D97-AF65-F5344CB8AC3E}">
        <p14:creationId xmlns:p14="http://schemas.microsoft.com/office/powerpoint/2010/main" val="14265340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8645BE1-92FC-4449-9877-D3D2E808AD73}" type="datetimeFigureOut">
              <a:rPr kumimoji="1" lang="ja-JP" altLang="en-US" smtClean="0"/>
              <a:t>2024/6/18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50ECFAC-0500-4F83-B8DC-EC7445ABFDA3}" type="slidenum">
              <a:rPr kumimoji="1" lang="ja-JP" altLang="en-US" smtClean="0"/>
              <a:t>‹#›</a:t>
            </a:fld>
            <a:endParaRPr kumimoji="1" lang="ja-JP" altLang="en-US"/>
          </a:p>
        </p:txBody>
      </p:sp>
    </p:spTree>
    <p:extLst>
      <p:ext uri="{BB962C8B-B14F-4D97-AF65-F5344CB8AC3E}">
        <p14:creationId xmlns:p14="http://schemas.microsoft.com/office/powerpoint/2010/main" val="12905761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8645BE1-92FC-4449-9877-D3D2E808AD73}" type="datetimeFigureOut">
              <a:rPr kumimoji="1" lang="ja-JP" altLang="en-US" smtClean="0"/>
              <a:t>2024/6/18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50ECFAC-0500-4F83-B8DC-EC7445ABFDA3}" type="slidenum">
              <a:rPr kumimoji="1" lang="ja-JP" altLang="en-US" smtClean="0"/>
              <a:t>‹#›</a:t>
            </a:fld>
            <a:endParaRPr kumimoji="1" lang="ja-JP" altLang="en-US"/>
          </a:p>
        </p:txBody>
      </p:sp>
    </p:spTree>
    <p:extLst>
      <p:ext uri="{BB962C8B-B14F-4D97-AF65-F5344CB8AC3E}">
        <p14:creationId xmlns:p14="http://schemas.microsoft.com/office/powerpoint/2010/main" val="1045111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8645BE1-92FC-4449-9877-D3D2E808AD73}" type="datetimeFigureOut">
              <a:rPr kumimoji="1" lang="ja-JP" altLang="en-US" smtClean="0"/>
              <a:t>2024/6/18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50ECFAC-0500-4F83-B8DC-EC7445ABFDA3}" type="slidenum">
              <a:rPr kumimoji="1" lang="ja-JP" altLang="en-US" smtClean="0"/>
              <a:t>‹#›</a:t>
            </a:fld>
            <a:endParaRPr kumimoji="1" lang="ja-JP" altLang="en-US"/>
          </a:p>
        </p:txBody>
      </p:sp>
    </p:spTree>
    <p:extLst>
      <p:ext uri="{BB962C8B-B14F-4D97-AF65-F5344CB8AC3E}">
        <p14:creationId xmlns:p14="http://schemas.microsoft.com/office/powerpoint/2010/main" val="12386840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8645BE1-92FC-4449-9877-D3D2E808AD73}" type="datetimeFigureOut">
              <a:rPr kumimoji="1" lang="ja-JP" altLang="en-US" smtClean="0"/>
              <a:t>2024/6/18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50ECFAC-0500-4F83-B8DC-EC7445ABFDA3}" type="slidenum">
              <a:rPr kumimoji="1" lang="ja-JP" altLang="en-US" smtClean="0"/>
              <a:t>‹#›</a:t>
            </a:fld>
            <a:endParaRPr kumimoji="1" lang="ja-JP" altLang="en-US"/>
          </a:p>
        </p:txBody>
      </p:sp>
    </p:spTree>
    <p:extLst>
      <p:ext uri="{BB962C8B-B14F-4D97-AF65-F5344CB8AC3E}">
        <p14:creationId xmlns:p14="http://schemas.microsoft.com/office/powerpoint/2010/main" val="152208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8645BE1-92FC-4449-9877-D3D2E808AD73}" type="datetimeFigureOut">
              <a:rPr kumimoji="1" lang="ja-JP" altLang="en-US" smtClean="0"/>
              <a:t>2024/6/18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50ECFAC-0500-4F83-B8DC-EC7445ABFDA3}" type="slidenum">
              <a:rPr kumimoji="1" lang="ja-JP" altLang="en-US" smtClean="0"/>
              <a:t>‹#›</a:t>
            </a:fld>
            <a:endParaRPr kumimoji="1" lang="ja-JP" altLang="en-US"/>
          </a:p>
        </p:txBody>
      </p:sp>
    </p:spTree>
    <p:extLst>
      <p:ext uri="{BB962C8B-B14F-4D97-AF65-F5344CB8AC3E}">
        <p14:creationId xmlns:p14="http://schemas.microsoft.com/office/powerpoint/2010/main" val="21325571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8645BE1-92FC-4449-9877-D3D2E808AD73}" type="datetimeFigureOut">
              <a:rPr kumimoji="1" lang="ja-JP" altLang="en-US" smtClean="0"/>
              <a:t>2024/6/18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50ECFAC-0500-4F83-B8DC-EC7445ABFDA3}" type="slidenum">
              <a:rPr kumimoji="1" lang="ja-JP" altLang="en-US" smtClean="0"/>
              <a:t>‹#›</a:t>
            </a:fld>
            <a:endParaRPr kumimoji="1" lang="ja-JP" altLang="en-US"/>
          </a:p>
        </p:txBody>
      </p:sp>
    </p:spTree>
    <p:extLst>
      <p:ext uri="{BB962C8B-B14F-4D97-AF65-F5344CB8AC3E}">
        <p14:creationId xmlns:p14="http://schemas.microsoft.com/office/powerpoint/2010/main" val="26913398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68645BE1-92FC-4449-9877-D3D2E808AD73}" type="datetimeFigureOut">
              <a:rPr kumimoji="1" lang="ja-JP" altLang="en-US" smtClean="0"/>
              <a:t>2024/6/18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50ECFAC-0500-4F83-B8DC-EC7445ABFDA3}" type="slidenum">
              <a:rPr kumimoji="1" lang="ja-JP" altLang="en-US" smtClean="0"/>
              <a:t>‹#›</a:t>
            </a:fld>
            <a:endParaRPr kumimoji="1" lang="ja-JP" altLang="en-US"/>
          </a:p>
        </p:txBody>
      </p:sp>
    </p:spTree>
    <p:extLst>
      <p:ext uri="{BB962C8B-B14F-4D97-AF65-F5344CB8AC3E}">
        <p14:creationId xmlns:p14="http://schemas.microsoft.com/office/powerpoint/2010/main" val="2152916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645BE1-92FC-4449-9877-D3D2E808AD73}" type="datetimeFigureOut">
              <a:rPr kumimoji="1" lang="ja-JP" altLang="en-US" smtClean="0"/>
              <a:t>2024/6/18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50ECFAC-0500-4F83-B8DC-EC7445ABFDA3}" type="slidenum">
              <a:rPr kumimoji="1" lang="ja-JP" altLang="en-US" smtClean="0"/>
              <a:t>‹#›</a:t>
            </a:fld>
            <a:endParaRPr kumimoji="1" lang="ja-JP" altLang="en-US"/>
          </a:p>
        </p:txBody>
      </p:sp>
    </p:spTree>
    <p:extLst>
      <p:ext uri="{BB962C8B-B14F-4D97-AF65-F5344CB8AC3E}">
        <p14:creationId xmlns:p14="http://schemas.microsoft.com/office/powerpoint/2010/main" val="2083426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8645BE1-92FC-4449-9877-D3D2E808AD73}" type="datetimeFigureOut">
              <a:rPr kumimoji="1" lang="ja-JP" altLang="en-US" smtClean="0"/>
              <a:t>2024/6/18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50ECFAC-0500-4F83-B8DC-EC7445ABFDA3}" type="slidenum">
              <a:rPr kumimoji="1" lang="ja-JP" altLang="en-US" smtClean="0"/>
              <a:t>‹#›</a:t>
            </a:fld>
            <a:endParaRPr kumimoji="1" lang="ja-JP" altLang="en-US"/>
          </a:p>
        </p:txBody>
      </p:sp>
    </p:spTree>
    <p:extLst>
      <p:ext uri="{BB962C8B-B14F-4D97-AF65-F5344CB8AC3E}">
        <p14:creationId xmlns:p14="http://schemas.microsoft.com/office/powerpoint/2010/main" val="41758212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8645BE1-92FC-4449-9877-D3D2E808AD73}" type="datetimeFigureOut">
              <a:rPr kumimoji="1" lang="ja-JP" altLang="en-US" smtClean="0"/>
              <a:t>2024/6/18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50ECFAC-0500-4F83-B8DC-EC7445ABFDA3}" type="slidenum">
              <a:rPr kumimoji="1" lang="ja-JP" altLang="en-US" smtClean="0"/>
              <a:t>‹#›</a:t>
            </a:fld>
            <a:endParaRPr kumimoji="1" lang="ja-JP" altLang="en-US"/>
          </a:p>
        </p:txBody>
      </p:sp>
    </p:spTree>
    <p:extLst>
      <p:ext uri="{BB962C8B-B14F-4D97-AF65-F5344CB8AC3E}">
        <p14:creationId xmlns:p14="http://schemas.microsoft.com/office/powerpoint/2010/main" val="22018926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645BE1-92FC-4449-9877-D3D2E808AD73}" type="datetimeFigureOut">
              <a:rPr kumimoji="1" lang="ja-JP" altLang="en-US" smtClean="0"/>
              <a:t>2024/6/18</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0ECFAC-0500-4F83-B8DC-EC7445ABFDA3}" type="slidenum">
              <a:rPr kumimoji="1" lang="ja-JP" altLang="en-US" smtClean="0"/>
              <a:t>‹#›</a:t>
            </a:fld>
            <a:endParaRPr kumimoji="1" lang="ja-JP" altLang="en-US"/>
          </a:p>
        </p:txBody>
      </p:sp>
    </p:spTree>
    <p:extLst>
      <p:ext uri="{BB962C8B-B14F-4D97-AF65-F5344CB8AC3E}">
        <p14:creationId xmlns:p14="http://schemas.microsoft.com/office/powerpoint/2010/main" val="39663714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280555" y="414600"/>
            <a:ext cx="9320645" cy="47065"/>
          </a:xfrm>
          <a:prstGeom prst="rect">
            <a:avLst/>
          </a:prstGeom>
          <a:gradFill flip="none" rotWithShape="1">
            <a:gsLst>
              <a:gs pos="0">
                <a:schemeClr val="bg1"/>
              </a:gs>
              <a:gs pos="78000">
                <a:srgbClr val="00B05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角丸四角形 7"/>
          <p:cNvSpPr/>
          <p:nvPr/>
        </p:nvSpPr>
        <p:spPr>
          <a:xfrm>
            <a:off x="107577" y="690212"/>
            <a:ext cx="9681882" cy="613324"/>
          </a:xfrm>
          <a:prstGeom prst="roundRect">
            <a:avLst/>
          </a:prstGeom>
          <a:noFill/>
          <a:ln w="412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20633" y="510906"/>
            <a:ext cx="5627132" cy="317629"/>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bg1"/>
                </a:solidFill>
                <a:latin typeface="BIZ UDPゴシック" panose="020B0400000000000000" pitchFamily="50" charset="-128"/>
                <a:ea typeface="BIZ UDPゴシック" panose="020B0400000000000000" pitchFamily="50" charset="-128"/>
              </a:rPr>
              <a:t>（キャッチフレーズ）</a:t>
            </a:r>
          </a:p>
        </p:txBody>
      </p:sp>
      <p:sp>
        <p:nvSpPr>
          <p:cNvPr id="11" name="角丸四角形 10"/>
          <p:cNvSpPr/>
          <p:nvPr/>
        </p:nvSpPr>
        <p:spPr>
          <a:xfrm>
            <a:off x="107577" y="1638047"/>
            <a:ext cx="4651459" cy="2106098"/>
          </a:xfrm>
          <a:prstGeom prst="roundRect">
            <a:avLst/>
          </a:prstGeom>
          <a:noFill/>
          <a:ln w="412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角丸四角形 11"/>
          <p:cNvSpPr/>
          <p:nvPr/>
        </p:nvSpPr>
        <p:spPr>
          <a:xfrm>
            <a:off x="4940877" y="1632424"/>
            <a:ext cx="4768607" cy="2097365"/>
          </a:xfrm>
          <a:prstGeom prst="roundRect">
            <a:avLst/>
          </a:prstGeom>
          <a:noFill/>
          <a:ln w="412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p:cNvSpPr/>
          <p:nvPr/>
        </p:nvSpPr>
        <p:spPr>
          <a:xfrm>
            <a:off x="124520" y="1461499"/>
            <a:ext cx="1775011" cy="370892"/>
          </a:xfrm>
          <a:prstGeom prst="rect">
            <a:avLst/>
          </a:prstGeom>
          <a:solidFill>
            <a:schemeClr val="bg1"/>
          </a:solidFill>
          <a:ln w="412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latin typeface="BIZ UDPゴシック" panose="020B0400000000000000" pitchFamily="50" charset="-128"/>
                <a:ea typeface="BIZ UDPゴシック" panose="020B0400000000000000" pitchFamily="50" charset="-128"/>
              </a:rPr>
              <a:t>背景・現状</a:t>
            </a:r>
            <a:endParaRPr kumimoji="1" lang="ja-JP" altLang="en-US" dirty="0">
              <a:solidFill>
                <a:schemeClr val="tx1"/>
              </a:solidFill>
              <a:latin typeface="BIZ UDPゴシック" panose="020B0400000000000000" pitchFamily="50" charset="-128"/>
              <a:ea typeface="BIZ UDPゴシック" panose="020B0400000000000000" pitchFamily="50" charset="-128"/>
            </a:endParaRPr>
          </a:p>
        </p:txBody>
      </p:sp>
      <p:sp>
        <p:nvSpPr>
          <p:cNvPr id="14" name="正方形/長方形 13"/>
          <p:cNvSpPr/>
          <p:nvPr/>
        </p:nvSpPr>
        <p:spPr>
          <a:xfrm>
            <a:off x="4993395" y="1455727"/>
            <a:ext cx="1775011" cy="370892"/>
          </a:xfrm>
          <a:prstGeom prst="rect">
            <a:avLst/>
          </a:prstGeom>
          <a:solidFill>
            <a:schemeClr val="bg1"/>
          </a:solidFill>
          <a:ln w="412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latin typeface="BIZ UDPゴシック" panose="020B0400000000000000" pitchFamily="50" charset="-128"/>
                <a:ea typeface="BIZ UDPゴシック" panose="020B0400000000000000" pitchFamily="50" charset="-128"/>
              </a:rPr>
              <a:t>具体の内容</a:t>
            </a:r>
            <a:endParaRPr kumimoji="1" lang="ja-JP" altLang="en-US" dirty="0">
              <a:solidFill>
                <a:schemeClr val="tx1"/>
              </a:solidFill>
              <a:latin typeface="BIZ UDPゴシック" panose="020B0400000000000000" pitchFamily="50" charset="-128"/>
              <a:ea typeface="BIZ UDPゴシック" panose="020B0400000000000000" pitchFamily="50" charset="-128"/>
            </a:endParaRPr>
          </a:p>
        </p:txBody>
      </p:sp>
      <p:sp>
        <p:nvSpPr>
          <p:cNvPr id="15" name="角丸四角形 14"/>
          <p:cNvSpPr/>
          <p:nvPr/>
        </p:nvSpPr>
        <p:spPr>
          <a:xfrm>
            <a:off x="147915" y="3991108"/>
            <a:ext cx="4627173" cy="1002713"/>
          </a:xfrm>
          <a:prstGeom prst="roundRect">
            <a:avLst/>
          </a:prstGeom>
          <a:noFill/>
          <a:ln w="412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角丸四角形 15"/>
          <p:cNvSpPr/>
          <p:nvPr/>
        </p:nvSpPr>
        <p:spPr>
          <a:xfrm>
            <a:off x="172798" y="5372103"/>
            <a:ext cx="3146612" cy="1318053"/>
          </a:xfrm>
          <a:prstGeom prst="roundRect">
            <a:avLst/>
          </a:prstGeom>
          <a:noFill/>
          <a:ln w="412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角丸四角形 16"/>
          <p:cNvSpPr/>
          <p:nvPr/>
        </p:nvSpPr>
        <p:spPr>
          <a:xfrm>
            <a:off x="3414546" y="5381837"/>
            <a:ext cx="3280361" cy="1308319"/>
          </a:xfrm>
          <a:prstGeom prst="roundRect">
            <a:avLst/>
          </a:prstGeom>
          <a:noFill/>
          <a:ln w="412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p:cNvSpPr/>
          <p:nvPr/>
        </p:nvSpPr>
        <p:spPr>
          <a:xfrm>
            <a:off x="147915" y="3857152"/>
            <a:ext cx="1775011" cy="370892"/>
          </a:xfrm>
          <a:prstGeom prst="rect">
            <a:avLst/>
          </a:prstGeom>
          <a:solidFill>
            <a:schemeClr val="bg1"/>
          </a:solidFill>
          <a:ln w="412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対象</a:t>
            </a:r>
          </a:p>
        </p:txBody>
      </p:sp>
      <p:sp>
        <p:nvSpPr>
          <p:cNvPr id="19" name="正方形/長方形 18"/>
          <p:cNvSpPr/>
          <p:nvPr/>
        </p:nvSpPr>
        <p:spPr>
          <a:xfrm>
            <a:off x="172798" y="5169343"/>
            <a:ext cx="2508967" cy="370892"/>
          </a:xfrm>
          <a:prstGeom prst="rect">
            <a:avLst/>
          </a:prstGeom>
          <a:solidFill>
            <a:schemeClr val="bg1"/>
          </a:solidFill>
          <a:ln w="412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a:solidFill>
                  <a:schemeClr val="tx1"/>
                </a:solidFill>
                <a:latin typeface="BIZ UDPゴシック" panose="020B0400000000000000" pitchFamily="50" charset="-128"/>
                <a:ea typeface="BIZ UDPゴシック" panose="020B0400000000000000" pitchFamily="50" charset="-128"/>
              </a:rPr>
              <a:t>予算規模：約〇〇万円</a:t>
            </a:r>
            <a:endParaRPr kumimoji="1" lang="ja-JP" altLang="en-US" dirty="0">
              <a:solidFill>
                <a:schemeClr val="tx1"/>
              </a:solidFill>
              <a:latin typeface="BIZ UDPゴシック" panose="020B0400000000000000" pitchFamily="50" charset="-128"/>
              <a:ea typeface="BIZ UDPゴシック" panose="020B0400000000000000" pitchFamily="50" charset="-128"/>
            </a:endParaRPr>
          </a:p>
        </p:txBody>
      </p:sp>
      <p:sp>
        <p:nvSpPr>
          <p:cNvPr id="20" name="正方形/長方形 19"/>
          <p:cNvSpPr/>
          <p:nvPr/>
        </p:nvSpPr>
        <p:spPr>
          <a:xfrm>
            <a:off x="3414545" y="5169343"/>
            <a:ext cx="2233220" cy="370892"/>
          </a:xfrm>
          <a:prstGeom prst="rect">
            <a:avLst/>
          </a:prstGeom>
          <a:solidFill>
            <a:schemeClr val="bg1"/>
          </a:solidFill>
          <a:ln w="412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latin typeface="BIZ UDPゴシック" panose="020B0400000000000000" pitchFamily="50" charset="-128"/>
                <a:ea typeface="BIZ UDPゴシック" panose="020B0400000000000000" pitchFamily="50" charset="-128"/>
              </a:rPr>
              <a:t>見込める効果・期限</a:t>
            </a:r>
            <a:endParaRPr kumimoji="1" lang="ja-JP" altLang="en-US" dirty="0">
              <a:solidFill>
                <a:schemeClr val="tx1"/>
              </a:solidFill>
              <a:latin typeface="BIZ UDPゴシック" panose="020B0400000000000000" pitchFamily="50" charset="-128"/>
              <a:ea typeface="BIZ UDPゴシック" panose="020B0400000000000000" pitchFamily="50" charset="-128"/>
            </a:endParaRPr>
          </a:p>
        </p:txBody>
      </p:sp>
      <p:sp>
        <p:nvSpPr>
          <p:cNvPr id="21" name="テキスト ボックス 20"/>
          <p:cNvSpPr txBox="1"/>
          <p:nvPr/>
        </p:nvSpPr>
        <p:spPr>
          <a:xfrm>
            <a:off x="94127" y="912324"/>
            <a:ext cx="1805404" cy="400110"/>
          </a:xfrm>
          <a:prstGeom prst="rect">
            <a:avLst/>
          </a:prstGeom>
          <a:noFill/>
        </p:spPr>
        <p:txBody>
          <a:bodyPr wrap="square" rtlCol="0">
            <a:spAutoFit/>
          </a:bodyPr>
          <a:lstStyle/>
          <a:p>
            <a:r>
              <a:rPr kumimoji="1" lang="ja-JP" altLang="en-US" sz="2000" dirty="0">
                <a:latin typeface="BIZ UDPゴシック" panose="020B0400000000000000" pitchFamily="50" charset="-128"/>
                <a:ea typeface="BIZ UDPゴシック" panose="020B0400000000000000" pitchFamily="50" charset="-128"/>
              </a:rPr>
              <a:t>（</a:t>
            </a:r>
            <a:r>
              <a:rPr lang="ja-JP" altLang="en-US" sz="2000" dirty="0">
                <a:latin typeface="BIZ UDPゴシック" panose="020B0400000000000000" pitchFamily="50" charset="-128"/>
                <a:ea typeface="BIZ UDPゴシック" panose="020B0400000000000000" pitchFamily="50" charset="-128"/>
              </a:rPr>
              <a:t>目的と</a:t>
            </a:r>
            <a:r>
              <a:rPr kumimoji="1" lang="ja-JP" altLang="en-US" sz="2000" dirty="0">
                <a:latin typeface="BIZ UDPゴシック" panose="020B0400000000000000" pitchFamily="50" charset="-128"/>
                <a:ea typeface="BIZ UDPゴシック" panose="020B0400000000000000" pitchFamily="50" charset="-128"/>
              </a:rPr>
              <a:t>概要）</a:t>
            </a:r>
          </a:p>
        </p:txBody>
      </p:sp>
      <p:sp>
        <p:nvSpPr>
          <p:cNvPr id="2" name="テキスト ボックス 1"/>
          <p:cNvSpPr txBox="1"/>
          <p:nvPr/>
        </p:nvSpPr>
        <p:spPr>
          <a:xfrm>
            <a:off x="58272" y="29733"/>
            <a:ext cx="845025" cy="369332"/>
          </a:xfrm>
          <a:prstGeom prst="rect">
            <a:avLst/>
          </a:prstGeom>
          <a:noFill/>
        </p:spPr>
        <p:txBody>
          <a:bodyPr wrap="square" rtlCol="0">
            <a:spAutoFit/>
          </a:bodyPr>
          <a:lstStyle/>
          <a:p>
            <a:endParaRPr kumimoji="1" lang="ja-JP" altLang="en-US" dirty="0">
              <a:solidFill>
                <a:srgbClr val="FF0000"/>
              </a:solidFill>
            </a:endParaRPr>
          </a:p>
        </p:txBody>
      </p:sp>
      <p:sp>
        <p:nvSpPr>
          <p:cNvPr id="32" name="角丸四角形 31"/>
          <p:cNvSpPr/>
          <p:nvPr/>
        </p:nvSpPr>
        <p:spPr>
          <a:xfrm>
            <a:off x="5008804" y="3977619"/>
            <a:ext cx="4779968" cy="1082687"/>
          </a:xfrm>
          <a:prstGeom prst="roundRect">
            <a:avLst/>
          </a:prstGeom>
          <a:noFill/>
          <a:ln w="412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正方形/長方形 32"/>
          <p:cNvSpPr/>
          <p:nvPr/>
        </p:nvSpPr>
        <p:spPr>
          <a:xfrm>
            <a:off x="4993395" y="3857152"/>
            <a:ext cx="1701512" cy="370892"/>
          </a:xfrm>
          <a:prstGeom prst="rect">
            <a:avLst/>
          </a:prstGeom>
          <a:solidFill>
            <a:schemeClr val="bg1"/>
          </a:solidFill>
          <a:ln w="412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あなたの役割</a:t>
            </a:r>
          </a:p>
        </p:txBody>
      </p:sp>
      <p:sp>
        <p:nvSpPr>
          <p:cNvPr id="23" name="角丸四角形 22"/>
          <p:cNvSpPr/>
          <p:nvPr/>
        </p:nvSpPr>
        <p:spPr>
          <a:xfrm>
            <a:off x="6790042" y="5381837"/>
            <a:ext cx="2998729" cy="1308319"/>
          </a:xfrm>
          <a:prstGeom prst="roundRect">
            <a:avLst/>
          </a:prstGeom>
          <a:noFill/>
          <a:ln w="412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p:cNvSpPr/>
          <p:nvPr/>
        </p:nvSpPr>
        <p:spPr>
          <a:xfrm>
            <a:off x="6768406" y="5169343"/>
            <a:ext cx="1870268" cy="370892"/>
          </a:xfrm>
          <a:prstGeom prst="rect">
            <a:avLst/>
          </a:prstGeom>
          <a:solidFill>
            <a:schemeClr val="bg1"/>
          </a:solidFill>
          <a:ln w="412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latin typeface="BIZ UDPゴシック" panose="020B0400000000000000" pitchFamily="50" charset="-128"/>
                <a:ea typeface="BIZ UDPゴシック" panose="020B0400000000000000" pitchFamily="50" charset="-128"/>
              </a:rPr>
              <a:t>実行上の課題</a:t>
            </a:r>
            <a:endParaRPr kumimoji="1" lang="ja-JP" altLang="en-US" dirty="0">
              <a:solidFill>
                <a:schemeClr val="tx1"/>
              </a:solidFill>
              <a:latin typeface="BIZ UDPゴシック" panose="020B0400000000000000" pitchFamily="50" charset="-128"/>
              <a:ea typeface="BIZ UDPゴシック" panose="020B0400000000000000" pitchFamily="50" charset="-128"/>
            </a:endParaRPr>
          </a:p>
        </p:txBody>
      </p:sp>
      <p:sp>
        <p:nvSpPr>
          <p:cNvPr id="24" name="四角形吹き出し 23"/>
          <p:cNvSpPr/>
          <p:nvPr/>
        </p:nvSpPr>
        <p:spPr>
          <a:xfrm>
            <a:off x="3658464" y="146872"/>
            <a:ext cx="2700677" cy="363149"/>
          </a:xfrm>
          <a:prstGeom prst="wedgeRectCallout">
            <a:avLst>
              <a:gd name="adj1" fmla="val -54284"/>
              <a:gd name="adj2" fmla="val -44923"/>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700"/>
              </a:lnSpc>
            </a:pPr>
            <a:r>
              <a:rPr kumimoji="1" lang="ja-JP" altLang="en-US" sz="1200" dirty="0">
                <a:solidFill>
                  <a:srgbClr val="FF0000"/>
                </a:solidFill>
                <a:latin typeface="BIZ UDPゴシック" panose="020B0400000000000000" pitchFamily="50" charset="-128"/>
                <a:ea typeface="BIZ UDPゴシック" panose="020B0400000000000000" pitchFamily="50" charset="-128"/>
              </a:rPr>
              <a:t>政策にタイトルをつけてください。</a:t>
            </a:r>
          </a:p>
        </p:txBody>
      </p:sp>
      <p:sp>
        <p:nvSpPr>
          <p:cNvPr id="25" name="四角形吹き出し 24"/>
          <p:cNvSpPr/>
          <p:nvPr/>
        </p:nvSpPr>
        <p:spPr>
          <a:xfrm>
            <a:off x="5437025" y="840765"/>
            <a:ext cx="4365884" cy="515134"/>
          </a:xfrm>
          <a:prstGeom prst="wedgeRectCallout">
            <a:avLst>
              <a:gd name="adj1" fmla="val -56830"/>
              <a:gd name="adj2" fmla="val -48442"/>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700"/>
              </a:lnSpc>
            </a:pPr>
            <a:r>
              <a:rPr kumimoji="1" lang="ja-JP" altLang="en-US" sz="1200" dirty="0">
                <a:solidFill>
                  <a:srgbClr val="FF0000"/>
                </a:solidFill>
                <a:latin typeface="BIZ UDPゴシック" panose="020B0400000000000000" pitchFamily="50" charset="-128"/>
                <a:ea typeface="BIZ UDPゴシック" panose="020B0400000000000000" pitchFamily="50" charset="-128"/>
              </a:rPr>
              <a:t>政策はわかりやすさが命！政策に、インパクトがあり、かつわかりやすいキャッチフレーズをつけてください。</a:t>
            </a:r>
          </a:p>
        </p:txBody>
      </p:sp>
      <p:sp>
        <p:nvSpPr>
          <p:cNvPr id="26" name="四角形吹き出し 25"/>
          <p:cNvSpPr/>
          <p:nvPr/>
        </p:nvSpPr>
        <p:spPr>
          <a:xfrm>
            <a:off x="1775736" y="1041523"/>
            <a:ext cx="3019058" cy="363149"/>
          </a:xfrm>
          <a:prstGeom prst="wedgeRectCallout">
            <a:avLst>
              <a:gd name="adj1" fmla="val -56592"/>
              <a:gd name="adj2" fmla="val -36339"/>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700"/>
              </a:lnSpc>
            </a:pPr>
            <a:r>
              <a:rPr kumimoji="1" lang="ja-JP" altLang="en-US" sz="1200" dirty="0">
                <a:solidFill>
                  <a:srgbClr val="FF0000"/>
                </a:solidFill>
                <a:latin typeface="BIZ UDPゴシック" panose="020B0400000000000000" pitchFamily="50" charset="-128"/>
                <a:ea typeface="BIZ UDPゴシック" panose="020B0400000000000000" pitchFamily="50" charset="-128"/>
              </a:rPr>
              <a:t>政策の目的と概要を記載してください。</a:t>
            </a:r>
          </a:p>
        </p:txBody>
      </p:sp>
      <p:sp>
        <p:nvSpPr>
          <p:cNvPr id="27" name="四角形吹き出し 26"/>
          <p:cNvSpPr/>
          <p:nvPr/>
        </p:nvSpPr>
        <p:spPr>
          <a:xfrm>
            <a:off x="544275" y="1967017"/>
            <a:ext cx="3986880" cy="1613345"/>
          </a:xfrm>
          <a:prstGeom prst="wedgeRectCallout">
            <a:avLst>
              <a:gd name="adj1" fmla="val -54828"/>
              <a:gd name="adj2" fmla="val -49041"/>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700"/>
              </a:lnSpc>
            </a:pPr>
            <a:r>
              <a:rPr lang="ja-JP" altLang="en-US" sz="1200" dirty="0">
                <a:solidFill>
                  <a:srgbClr val="FF0000"/>
                </a:solidFill>
                <a:latin typeface="BIZ UDPゴシック" panose="020B0400000000000000" pitchFamily="50" charset="-128"/>
                <a:ea typeface="BIZ UDPゴシック" panose="020B0400000000000000" pitchFamily="50" charset="-128"/>
              </a:rPr>
              <a:t>インターンシップでの知見等を基に，提案に至った背景（課題、問題点、問題を解決しなければいけない理由）や、市が現在行っている制度（課題に対応する政策がないのか、または対応する政策はすでにあるが不十分なのか）、提案に関係するデータ（アンケート結果や既存の研究等）を記載してください。</a:t>
            </a:r>
            <a:endParaRPr lang="en-US" altLang="ja-JP" sz="1200" dirty="0">
              <a:solidFill>
                <a:srgbClr val="FF0000"/>
              </a:solidFill>
              <a:latin typeface="BIZ UDPゴシック" panose="020B0400000000000000" pitchFamily="50" charset="-128"/>
              <a:ea typeface="BIZ UDPゴシック" panose="020B0400000000000000" pitchFamily="50" charset="-128"/>
            </a:endParaRPr>
          </a:p>
        </p:txBody>
      </p:sp>
      <p:sp>
        <p:nvSpPr>
          <p:cNvPr id="28" name="四角形吹き出し 27"/>
          <p:cNvSpPr/>
          <p:nvPr/>
        </p:nvSpPr>
        <p:spPr>
          <a:xfrm>
            <a:off x="5331740" y="1947086"/>
            <a:ext cx="3986880" cy="1589639"/>
          </a:xfrm>
          <a:prstGeom prst="wedgeRectCallout">
            <a:avLst>
              <a:gd name="adj1" fmla="val -54828"/>
              <a:gd name="adj2" fmla="val -49041"/>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700"/>
              </a:lnSpc>
            </a:pPr>
            <a:r>
              <a:rPr lang="ja-JP" altLang="en-US" sz="1200" dirty="0">
                <a:solidFill>
                  <a:srgbClr val="FF0000"/>
                </a:solidFill>
                <a:latin typeface="BIZ UDPゴシック" panose="020B0400000000000000" pitchFamily="50" charset="-128"/>
                <a:ea typeface="BIZ UDPゴシック" panose="020B0400000000000000" pitchFamily="50" charset="-128"/>
              </a:rPr>
              <a:t>提案の詳細（仕組み等）について記載してください。</a:t>
            </a:r>
            <a:endParaRPr lang="en-US" altLang="ja-JP" sz="1200" dirty="0">
              <a:solidFill>
                <a:srgbClr val="FF0000"/>
              </a:solidFill>
              <a:latin typeface="BIZ UDPゴシック" panose="020B0400000000000000" pitchFamily="50" charset="-128"/>
              <a:ea typeface="BIZ UDPゴシック" panose="020B0400000000000000" pitchFamily="50" charset="-128"/>
            </a:endParaRPr>
          </a:p>
          <a:p>
            <a:pPr>
              <a:lnSpc>
                <a:spcPts val="1700"/>
              </a:lnSpc>
            </a:pPr>
            <a:r>
              <a:rPr lang="ja-JP" altLang="en-US" sz="1200" dirty="0">
                <a:solidFill>
                  <a:srgbClr val="FF0000"/>
                </a:solidFill>
                <a:latin typeface="BIZ UDPゴシック" panose="020B0400000000000000" pitchFamily="50" charset="-128"/>
                <a:ea typeface="BIZ UDPゴシック" panose="020B0400000000000000" pitchFamily="50" charset="-128"/>
              </a:rPr>
              <a:t>実施主体も必ず記載してください。</a:t>
            </a:r>
            <a:endParaRPr lang="en-US" altLang="ja-JP" sz="1200" dirty="0">
              <a:solidFill>
                <a:srgbClr val="FF0000"/>
              </a:solidFill>
              <a:latin typeface="BIZ UDPゴシック" panose="020B0400000000000000" pitchFamily="50" charset="-128"/>
              <a:ea typeface="BIZ UDPゴシック" panose="020B0400000000000000" pitchFamily="50" charset="-128"/>
            </a:endParaRPr>
          </a:p>
          <a:p>
            <a:pPr>
              <a:lnSpc>
                <a:spcPts val="1700"/>
              </a:lnSpc>
            </a:pPr>
            <a:r>
              <a:rPr lang="ja-JP" altLang="en-US" sz="1200" dirty="0">
                <a:solidFill>
                  <a:srgbClr val="FF0000"/>
                </a:solidFill>
                <a:latin typeface="BIZ UDPゴシック" panose="020B0400000000000000" pitchFamily="50" charset="-128"/>
                <a:ea typeface="BIZ UDPゴシック" panose="020B0400000000000000" pitchFamily="50" charset="-128"/>
              </a:rPr>
              <a:t>（観点）</a:t>
            </a:r>
            <a:endParaRPr lang="en-US" altLang="ja-JP" sz="1200" dirty="0">
              <a:solidFill>
                <a:srgbClr val="FF0000"/>
              </a:solidFill>
              <a:latin typeface="BIZ UDPゴシック" panose="020B0400000000000000" pitchFamily="50" charset="-128"/>
              <a:ea typeface="BIZ UDPゴシック" panose="020B0400000000000000" pitchFamily="50" charset="-128"/>
            </a:endParaRPr>
          </a:p>
          <a:p>
            <a:pPr>
              <a:lnSpc>
                <a:spcPts val="1700"/>
              </a:lnSpc>
            </a:pPr>
            <a:r>
              <a:rPr lang="ja-JP" altLang="en-US" sz="1200" dirty="0">
                <a:solidFill>
                  <a:srgbClr val="FF0000"/>
                </a:solidFill>
                <a:latin typeface="BIZ UDPゴシック" panose="020B0400000000000000" pitchFamily="50" charset="-128"/>
                <a:ea typeface="BIZ UDPゴシック" panose="020B0400000000000000" pitchFamily="50" charset="-128"/>
              </a:rPr>
              <a:t>この提案は、上記目的を達成するために合理的かつ最も実現可能性が高い手段でしょうか？また、なぜその実施主体が行う必要がありますか（効率？迅速さ？公平性？受益者負担？）？</a:t>
            </a:r>
            <a:endParaRPr lang="en-US" altLang="ja-JP" sz="1200" dirty="0">
              <a:solidFill>
                <a:srgbClr val="FF0000"/>
              </a:solidFill>
              <a:latin typeface="BIZ UDPゴシック" panose="020B0400000000000000" pitchFamily="50" charset="-128"/>
              <a:ea typeface="BIZ UDPゴシック" panose="020B0400000000000000" pitchFamily="50" charset="-128"/>
            </a:endParaRPr>
          </a:p>
        </p:txBody>
      </p:sp>
      <p:sp>
        <p:nvSpPr>
          <p:cNvPr id="29" name="四角形吹き出し 28"/>
          <p:cNvSpPr/>
          <p:nvPr/>
        </p:nvSpPr>
        <p:spPr>
          <a:xfrm>
            <a:off x="5331740" y="4365898"/>
            <a:ext cx="3467851" cy="454616"/>
          </a:xfrm>
          <a:prstGeom prst="wedgeRectCallout">
            <a:avLst>
              <a:gd name="adj1" fmla="val -54828"/>
              <a:gd name="adj2" fmla="val -49041"/>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700"/>
              </a:lnSpc>
            </a:pPr>
            <a:r>
              <a:rPr lang="ja-JP" altLang="en-US" sz="1200" dirty="0">
                <a:solidFill>
                  <a:srgbClr val="FF0000"/>
                </a:solidFill>
                <a:latin typeface="BIZ UDPゴシック" panose="020B0400000000000000" pitchFamily="50" charset="-128"/>
                <a:ea typeface="BIZ UDPゴシック" panose="020B0400000000000000" pitchFamily="50" charset="-128"/>
              </a:rPr>
              <a:t>提案いただいた政策において、あなたはどのような役割を果たしますか？何ができますか？</a:t>
            </a:r>
            <a:endParaRPr kumimoji="1" lang="en-US" altLang="ja-JP" sz="1200" dirty="0">
              <a:solidFill>
                <a:srgbClr val="FF0000"/>
              </a:solidFill>
              <a:latin typeface="BIZ UDPゴシック" panose="020B0400000000000000" pitchFamily="50" charset="-128"/>
              <a:ea typeface="BIZ UDPゴシック" panose="020B0400000000000000" pitchFamily="50" charset="-128"/>
            </a:endParaRPr>
          </a:p>
        </p:txBody>
      </p:sp>
      <p:sp>
        <p:nvSpPr>
          <p:cNvPr id="30" name="四角形吹き出し 29"/>
          <p:cNvSpPr/>
          <p:nvPr/>
        </p:nvSpPr>
        <p:spPr>
          <a:xfrm>
            <a:off x="1803992" y="4138616"/>
            <a:ext cx="2684067" cy="856090"/>
          </a:xfrm>
          <a:prstGeom prst="wedgeRectCallout">
            <a:avLst>
              <a:gd name="adj1" fmla="val -54828"/>
              <a:gd name="adj2" fmla="val -49041"/>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700"/>
              </a:lnSpc>
            </a:pPr>
            <a:r>
              <a:rPr kumimoji="1" lang="ja-JP" altLang="en-US" sz="1200" dirty="0">
                <a:solidFill>
                  <a:srgbClr val="FF0000"/>
                </a:solidFill>
                <a:latin typeface="BIZ UDPゴシック" panose="020B0400000000000000" pitchFamily="50" charset="-128"/>
                <a:ea typeface="BIZ UDPゴシック" panose="020B0400000000000000" pitchFamily="50" charset="-128"/>
              </a:rPr>
              <a:t>単に「市民」等ではなく、もう少し詳細にイメージして記載してください</a:t>
            </a:r>
            <a:r>
              <a:rPr lang="ja-JP" altLang="en-US" sz="1200" dirty="0">
                <a:solidFill>
                  <a:srgbClr val="FF0000"/>
                </a:solidFill>
                <a:latin typeface="BIZ UDPゴシック" panose="020B0400000000000000" pitchFamily="50" charset="-128"/>
                <a:ea typeface="BIZ UDPゴシック" panose="020B0400000000000000" pitchFamily="50" charset="-128"/>
              </a:rPr>
              <a:t>。典型的な対象者を一人書いてください。</a:t>
            </a:r>
            <a:endParaRPr kumimoji="1" lang="en-US" altLang="ja-JP" sz="1200" dirty="0">
              <a:solidFill>
                <a:srgbClr val="FF0000"/>
              </a:solidFill>
              <a:latin typeface="BIZ UDPゴシック" panose="020B0400000000000000" pitchFamily="50" charset="-128"/>
              <a:ea typeface="BIZ UDPゴシック" panose="020B0400000000000000" pitchFamily="50" charset="-128"/>
            </a:endParaRPr>
          </a:p>
        </p:txBody>
      </p:sp>
      <p:sp>
        <p:nvSpPr>
          <p:cNvPr id="31" name="四角形吹き出し 30"/>
          <p:cNvSpPr/>
          <p:nvPr/>
        </p:nvSpPr>
        <p:spPr>
          <a:xfrm>
            <a:off x="346181" y="5643502"/>
            <a:ext cx="2799845" cy="775254"/>
          </a:xfrm>
          <a:prstGeom prst="wedgeRectCallout">
            <a:avLst>
              <a:gd name="adj1" fmla="val -54828"/>
              <a:gd name="adj2" fmla="val -49041"/>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700"/>
              </a:lnSpc>
            </a:pPr>
            <a:r>
              <a:rPr kumimoji="1" lang="ja-JP" altLang="en-US" sz="1200" dirty="0">
                <a:solidFill>
                  <a:srgbClr val="FF0000"/>
                </a:solidFill>
                <a:latin typeface="BIZ UDPゴシック" panose="020B0400000000000000" pitchFamily="50" charset="-128"/>
                <a:ea typeface="BIZ UDPゴシック" panose="020B0400000000000000" pitchFamily="50" charset="-128"/>
              </a:rPr>
              <a:t>対象人数、経費などを調査し、または類推し、予算規模を記載してください。大まかで構いません。</a:t>
            </a:r>
            <a:endParaRPr kumimoji="1" lang="en-US" altLang="ja-JP" sz="1200" dirty="0">
              <a:solidFill>
                <a:srgbClr val="FF0000"/>
              </a:solidFill>
              <a:latin typeface="BIZ UDPゴシック" panose="020B0400000000000000" pitchFamily="50" charset="-128"/>
              <a:ea typeface="BIZ UDPゴシック" panose="020B0400000000000000" pitchFamily="50" charset="-128"/>
            </a:endParaRPr>
          </a:p>
        </p:txBody>
      </p:sp>
      <p:sp>
        <p:nvSpPr>
          <p:cNvPr id="35" name="四角形吹き出し 34"/>
          <p:cNvSpPr/>
          <p:nvPr/>
        </p:nvSpPr>
        <p:spPr>
          <a:xfrm>
            <a:off x="3569619" y="5604013"/>
            <a:ext cx="2878369" cy="919383"/>
          </a:xfrm>
          <a:prstGeom prst="wedgeRectCallout">
            <a:avLst>
              <a:gd name="adj1" fmla="val -54828"/>
              <a:gd name="adj2" fmla="val -49041"/>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700"/>
              </a:lnSpc>
            </a:pPr>
            <a:r>
              <a:rPr lang="ja-JP" altLang="en-US" sz="1200" dirty="0">
                <a:solidFill>
                  <a:srgbClr val="FF0000"/>
                </a:solidFill>
                <a:latin typeface="BIZ UDPゴシック" panose="020B0400000000000000" pitchFamily="50" charset="-128"/>
                <a:ea typeface="BIZ UDPゴシック" panose="020B0400000000000000" pitchFamily="50" charset="-128"/>
              </a:rPr>
              <a:t>いつまでに、どのような効果が見込めるのか記載してください。効果は、できるだけ定量的（数値で表すことができる）に記述することが望ましいです。</a:t>
            </a:r>
            <a:endParaRPr kumimoji="1" lang="en-US" altLang="ja-JP" sz="1200" dirty="0">
              <a:solidFill>
                <a:srgbClr val="FF0000"/>
              </a:solidFill>
              <a:latin typeface="BIZ UDPゴシック" panose="020B0400000000000000" pitchFamily="50" charset="-128"/>
              <a:ea typeface="BIZ UDPゴシック" panose="020B0400000000000000" pitchFamily="50" charset="-128"/>
            </a:endParaRPr>
          </a:p>
        </p:txBody>
      </p:sp>
      <p:sp>
        <p:nvSpPr>
          <p:cNvPr id="36" name="四角形吹き出し 35"/>
          <p:cNvSpPr/>
          <p:nvPr/>
        </p:nvSpPr>
        <p:spPr>
          <a:xfrm>
            <a:off x="6980087" y="5626207"/>
            <a:ext cx="2618638" cy="977977"/>
          </a:xfrm>
          <a:prstGeom prst="wedgeRectCallout">
            <a:avLst>
              <a:gd name="adj1" fmla="val -54828"/>
              <a:gd name="adj2" fmla="val -49041"/>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700"/>
              </a:lnSpc>
            </a:pPr>
            <a:r>
              <a:rPr kumimoji="1" lang="ja-JP" altLang="en-US" sz="1200" dirty="0">
                <a:solidFill>
                  <a:srgbClr val="FF0000"/>
                </a:solidFill>
                <a:latin typeface="BIZ UDPゴシック" panose="020B0400000000000000" pitchFamily="50" charset="-128"/>
                <a:ea typeface="BIZ UDPゴシック" panose="020B0400000000000000" pitchFamily="50" charset="-128"/>
              </a:rPr>
              <a:t>政策を実行するにあって、どのような課題がありますか？</a:t>
            </a:r>
            <a:br>
              <a:rPr kumimoji="1" lang="en-US" altLang="ja-JP" sz="1200" dirty="0">
                <a:solidFill>
                  <a:srgbClr val="FF0000"/>
                </a:solidFill>
                <a:latin typeface="BIZ UDPゴシック" panose="020B0400000000000000" pitchFamily="50" charset="-128"/>
                <a:ea typeface="BIZ UDPゴシック" panose="020B0400000000000000" pitchFamily="50" charset="-128"/>
              </a:rPr>
            </a:br>
            <a:r>
              <a:rPr kumimoji="1" lang="ja-JP" altLang="en-US" sz="1200" dirty="0">
                <a:solidFill>
                  <a:srgbClr val="FF0000"/>
                </a:solidFill>
                <a:latin typeface="BIZ UDPゴシック" panose="020B0400000000000000" pitchFamily="50" charset="-128"/>
                <a:ea typeface="BIZ UDPゴシック" panose="020B0400000000000000" pitchFamily="50" charset="-128"/>
              </a:rPr>
              <a:t>現在、実行していない理由はありますか？</a:t>
            </a:r>
            <a:endParaRPr kumimoji="1" lang="en-US" altLang="ja-JP" sz="1200" dirty="0">
              <a:solidFill>
                <a:srgbClr val="FF0000"/>
              </a:solidFill>
              <a:latin typeface="BIZ UDPゴシック" panose="020B0400000000000000" pitchFamily="50" charset="-128"/>
              <a:ea typeface="BIZ UDPゴシック" panose="020B0400000000000000" pitchFamily="50" charset="-128"/>
            </a:endParaRPr>
          </a:p>
        </p:txBody>
      </p:sp>
      <p:sp>
        <p:nvSpPr>
          <p:cNvPr id="34" name="テキスト ボックス 33"/>
          <p:cNvSpPr txBox="1"/>
          <p:nvPr/>
        </p:nvSpPr>
        <p:spPr>
          <a:xfrm>
            <a:off x="8435" y="-36934"/>
            <a:ext cx="5651528" cy="523220"/>
          </a:xfrm>
          <a:prstGeom prst="rect">
            <a:avLst/>
          </a:prstGeom>
          <a:noFill/>
        </p:spPr>
        <p:txBody>
          <a:bodyPr wrap="square" rtlCol="0">
            <a:spAutoFit/>
          </a:bodyPr>
          <a:lstStyle/>
          <a:p>
            <a:pPr algn="ctr"/>
            <a:r>
              <a:rPr lang="ja-JP" altLang="en-US" sz="2800" dirty="0">
                <a:latin typeface="BIZ UDPゴシック" panose="020B0400000000000000" pitchFamily="50" charset="-128"/>
                <a:ea typeface="BIZ UDPゴシック" panose="020B0400000000000000" pitchFamily="50" charset="-128"/>
              </a:rPr>
              <a:t>（タイトル）</a:t>
            </a:r>
            <a:endParaRPr kumimoji="1" lang="ja-JP" altLang="en-US" sz="2800" dirty="0">
              <a:latin typeface="BIZ UDPゴシック" panose="020B0400000000000000" pitchFamily="50" charset="-128"/>
              <a:ea typeface="BIZ UDPゴシック" panose="020B0400000000000000" pitchFamily="50" charset="-128"/>
            </a:endParaRPr>
          </a:p>
        </p:txBody>
      </p:sp>
      <p:sp>
        <p:nvSpPr>
          <p:cNvPr id="37" name="テキスト ボックス 36"/>
          <p:cNvSpPr txBox="1"/>
          <p:nvPr/>
        </p:nvSpPr>
        <p:spPr>
          <a:xfrm>
            <a:off x="5753131" y="45268"/>
            <a:ext cx="4035640" cy="338554"/>
          </a:xfrm>
          <a:prstGeom prst="rect">
            <a:avLst/>
          </a:prstGeom>
          <a:noFill/>
        </p:spPr>
        <p:txBody>
          <a:bodyPr wrap="square" rtlCol="0">
            <a:spAutoFit/>
          </a:bodyPr>
          <a:lstStyle/>
          <a:p>
            <a:pPr algn="ctr"/>
            <a:r>
              <a:rPr lang="ja-JP" altLang="en-US" sz="1600" dirty="0">
                <a:latin typeface="BIZ UDPゴシック" panose="020B0400000000000000" pitchFamily="50" charset="-128"/>
                <a:ea typeface="BIZ UDPゴシック" panose="020B0400000000000000" pitchFamily="50" charset="-128"/>
              </a:rPr>
              <a:t>大学名　学年　氏名（受入部）</a:t>
            </a:r>
            <a:endParaRPr kumimoji="1" lang="ja-JP" altLang="en-US" sz="1600" dirty="0">
              <a:latin typeface="BIZ UDPゴシック" panose="020B0400000000000000" pitchFamily="50" charset="-128"/>
              <a:ea typeface="BIZ UDPゴシック" panose="020B0400000000000000" pitchFamily="50" charset="-128"/>
            </a:endParaRPr>
          </a:p>
        </p:txBody>
      </p:sp>
      <p:sp>
        <p:nvSpPr>
          <p:cNvPr id="38" name="四角形吹き出し 37"/>
          <p:cNvSpPr/>
          <p:nvPr/>
        </p:nvSpPr>
        <p:spPr>
          <a:xfrm>
            <a:off x="6869763" y="390010"/>
            <a:ext cx="2919742" cy="398392"/>
          </a:xfrm>
          <a:prstGeom prst="wedgeRectCallout">
            <a:avLst>
              <a:gd name="adj1" fmla="val -56830"/>
              <a:gd name="adj2" fmla="val -48442"/>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700"/>
              </a:lnSpc>
            </a:pPr>
            <a:r>
              <a:rPr kumimoji="1" lang="ja-JP" altLang="en-US" sz="1200" dirty="0">
                <a:solidFill>
                  <a:srgbClr val="FF0000"/>
                </a:solidFill>
                <a:latin typeface="BIZ UDPゴシック" panose="020B0400000000000000" pitchFamily="50" charset="-128"/>
                <a:ea typeface="BIZ UDPゴシック" panose="020B0400000000000000" pitchFamily="50" charset="-128"/>
              </a:rPr>
              <a:t>大学名　学年　氏名（受入部）を記載してください</a:t>
            </a:r>
          </a:p>
        </p:txBody>
      </p:sp>
    </p:spTree>
    <p:extLst>
      <p:ext uri="{BB962C8B-B14F-4D97-AF65-F5344CB8AC3E}">
        <p14:creationId xmlns:p14="http://schemas.microsoft.com/office/powerpoint/2010/main" val="1671890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280555" y="414600"/>
            <a:ext cx="9320645" cy="47065"/>
          </a:xfrm>
          <a:prstGeom prst="rect">
            <a:avLst/>
          </a:prstGeom>
          <a:gradFill flip="none" rotWithShape="1">
            <a:gsLst>
              <a:gs pos="0">
                <a:schemeClr val="bg1"/>
              </a:gs>
              <a:gs pos="78000">
                <a:srgbClr val="00B05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角丸四角形 7"/>
          <p:cNvSpPr/>
          <p:nvPr/>
        </p:nvSpPr>
        <p:spPr>
          <a:xfrm>
            <a:off x="107577" y="690212"/>
            <a:ext cx="9681882" cy="643924"/>
          </a:xfrm>
          <a:prstGeom prst="roundRect">
            <a:avLst/>
          </a:prstGeom>
          <a:noFill/>
          <a:ln w="412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20633" y="510906"/>
            <a:ext cx="5627132" cy="317629"/>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bg1"/>
                </a:solidFill>
                <a:latin typeface="BIZ UDPゴシック" panose="020B0400000000000000" pitchFamily="50" charset="-128"/>
                <a:ea typeface="BIZ UDPゴシック" panose="020B0400000000000000" pitchFamily="50" charset="-128"/>
              </a:rPr>
              <a:t>歩いて健康獲得！歩得ポイント！</a:t>
            </a:r>
          </a:p>
        </p:txBody>
      </p:sp>
      <p:sp>
        <p:nvSpPr>
          <p:cNvPr id="11" name="角丸四角形 10"/>
          <p:cNvSpPr/>
          <p:nvPr/>
        </p:nvSpPr>
        <p:spPr>
          <a:xfrm>
            <a:off x="107577" y="1638047"/>
            <a:ext cx="4651459" cy="2106098"/>
          </a:xfrm>
          <a:prstGeom prst="roundRect">
            <a:avLst/>
          </a:prstGeom>
          <a:noFill/>
          <a:ln w="412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角丸四角形 11"/>
          <p:cNvSpPr/>
          <p:nvPr/>
        </p:nvSpPr>
        <p:spPr>
          <a:xfrm>
            <a:off x="4940877" y="1632424"/>
            <a:ext cx="4768607" cy="2097365"/>
          </a:xfrm>
          <a:prstGeom prst="roundRect">
            <a:avLst/>
          </a:prstGeom>
          <a:noFill/>
          <a:ln w="412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p:cNvSpPr/>
          <p:nvPr/>
        </p:nvSpPr>
        <p:spPr>
          <a:xfrm>
            <a:off x="124520" y="1461499"/>
            <a:ext cx="1775011" cy="370892"/>
          </a:xfrm>
          <a:prstGeom prst="rect">
            <a:avLst/>
          </a:prstGeom>
          <a:solidFill>
            <a:schemeClr val="bg1"/>
          </a:solidFill>
          <a:ln w="412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latin typeface="BIZ UDPゴシック" panose="020B0400000000000000" pitchFamily="50" charset="-128"/>
                <a:ea typeface="BIZ UDPゴシック" panose="020B0400000000000000" pitchFamily="50" charset="-128"/>
              </a:rPr>
              <a:t>背景・現状</a:t>
            </a:r>
            <a:endParaRPr kumimoji="1" lang="ja-JP" altLang="en-US" dirty="0">
              <a:solidFill>
                <a:schemeClr val="tx1"/>
              </a:solidFill>
              <a:latin typeface="BIZ UDPゴシック" panose="020B0400000000000000" pitchFamily="50" charset="-128"/>
              <a:ea typeface="BIZ UDPゴシック" panose="020B0400000000000000" pitchFamily="50" charset="-128"/>
            </a:endParaRPr>
          </a:p>
        </p:txBody>
      </p:sp>
      <p:sp>
        <p:nvSpPr>
          <p:cNvPr id="14" name="正方形/長方形 13"/>
          <p:cNvSpPr/>
          <p:nvPr/>
        </p:nvSpPr>
        <p:spPr>
          <a:xfrm>
            <a:off x="4993395" y="1455727"/>
            <a:ext cx="1775011" cy="370892"/>
          </a:xfrm>
          <a:prstGeom prst="rect">
            <a:avLst/>
          </a:prstGeom>
          <a:solidFill>
            <a:schemeClr val="bg1"/>
          </a:solidFill>
          <a:ln w="412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latin typeface="BIZ UDPゴシック" panose="020B0400000000000000" pitchFamily="50" charset="-128"/>
                <a:ea typeface="BIZ UDPゴシック" panose="020B0400000000000000" pitchFamily="50" charset="-128"/>
              </a:rPr>
              <a:t>具体の内容</a:t>
            </a:r>
            <a:endParaRPr kumimoji="1" lang="ja-JP" altLang="en-US" dirty="0">
              <a:solidFill>
                <a:schemeClr val="tx1"/>
              </a:solidFill>
              <a:latin typeface="BIZ UDPゴシック" panose="020B0400000000000000" pitchFamily="50" charset="-128"/>
              <a:ea typeface="BIZ UDPゴシック" panose="020B0400000000000000" pitchFamily="50" charset="-128"/>
            </a:endParaRPr>
          </a:p>
        </p:txBody>
      </p:sp>
      <p:sp>
        <p:nvSpPr>
          <p:cNvPr id="15" name="角丸四角形 14"/>
          <p:cNvSpPr/>
          <p:nvPr/>
        </p:nvSpPr>
        <p:spPr>
          <a:xfrm>
            <a:off x="147915" y="3991108"/>
            <a:ext cx="4627173" cy="1002713"/>
          </a:xfrm>
          <a:prstGeom prst="roundRect">
            <a:avLst/>
          </a:prstGeom>
          <a:noFill/>
          <a:ln w="412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角丸四角形 15"/>
          <p:cNvSpPr/>
          <p:nvPr/>
        </p:nvSpPr>
        <p:spPr>
          <a:xfrm>
            <a:off x="172798" y="5372103"/>
            <a:ext cx="3146612" cy="1318053"/>
          </a:xfrm>
          <a:prstGeom prst="roundRect">
            <a:avLst/>
          </a:prstGeom>
          <a:noFill/>
          <a:ln w="412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角丸四角形 16"/>
          <p:cNvSpPr/>
          <p:nvPr/>
        </p:nvSpPr>
        <p:spPr>
          <a:xfrm>
            <a:off x="3414546" y="5381837"/>
            <a:ext cx="3280361" cy="1308319"/>
          </a:xfrm>
          <a:prstGeom prst="roundRect">
            <a:avLst/>
          </a:prstGeom>
          <a:noFill/>
          <a:ln w="412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p:cNvSpPr/>
          <p:nvPr/>
        </p:nvSpPr>
        <p:spPr>
          <a:xfrm>
            <a:off x="147915" y="3857152"/>
            <a:ext cx="1775011" cy="370892"/>
          </a:xfrm>
          <a:prstGeom prst="rect">
            <a:avLst/>
          </a:prstGeom>
          <a:solidFill>
            <a:schemeClr val="bg1"/>
          </a:solidFill>
          <a:ln w="412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対象</a:t>
            </a:r>
          </a:p>
        </p:txBody>
      </p:sp>
      <p:sp>
        <p:nvSpPr>
          <p:cNvPr id="20" name="正方形/長方形 19"/>
          <p:cNvSpPr/>
          <p:nvPr/>
        </p:nvSpPr>
        <p:spPr>
          <a:xfrm>
            <a:off x="3414545" y="5169343"/>
            <a:ext cx="2233220" cy="370892"/>
          </a:xfrm>
          <a:prstGeom prst="rect">
            <a:avLst/>
          </a:prstGeom>
          <a:solidFill>
            <a:schemeClr val="bg1"/>
          </a:solidFill>
          <a:ln w="412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latin typeface="BIZ UDPゴシック" panose="020B0400000000000000" pitchFamily="50" charset="-128"/>
                <a:ea typeface="BIZ UDPゴシック" panose="020B0400000000000000" pitchFamily="50" charset="-128"/>
              </a:rPr>
              <a:t>見込める効果・期限</a:t>
            </a:r>
            <a:endParaRPr kumimoji="1" lang="ja-JP" altLang="en-US" dirty="0">
              <a:solidFill>
                <a:schemeClr val="tx1"/>
              </a:solidFill>
              <a:latin typeface="BIZ UDPゴシック" panose="020B0400000000000000" pitchFamily="50" charset="-128"/>
              <a:ea typeface="BIZ UDPゴシック" panose="020B0400000000000000" pitchFamily="50" charset="-128"/>
            </a:endParaRPr>
          </a:p>
        </p:txBody>
      </p:sp>
      <p:sp>
        <p:nvSpPr>
          <p:cNvPr id="2" name="テキスト ボックス 1"/>
          <p:cNvSpPr txBox="1"/>
          <p:nvPr/>
        </p:nvSpPr>
        <p:spPr>
          <a:xfrm>
            <a:off x="58272" y="29733"/>
            <a:ext cx="845025" cy="369332"/>
          </a:xfrm>
          <a:prstGeom prst="rect">
            <a:avLst/>
          </a:prstGeom>
          <a:noFill/>
        </p:spPr>
        <p:txBody>
          <a:bodyPr wrap="square" rtlCol="0">
            <a:spAutoFit/>
          </a:bodyPr>
          <a:lstStyle/>
          <a:p>
            <a:endParaRPr kumimoji="1" lang="ja-JP" altLang="en-US" dirty="0">
              <a:solidFill>
                <a:srgbClr val="FF0000"/>
              </a:solidFill>
            </a:endParaRPr>
          </a:p>
        </p:txBody>
      </p:sp>
      <p:sp>
        <p:nvSpPr>
          <p:cNvPr id="32" name="角丸四角形 31"/>
          <p:cNvSpPr/>
          <p:nvPr/>
        </p:nvSpPr>
        <p:spPr>
          <a:xfrm>
            <a:off x="5008804" y="3977619"/>
            <a:ext cx="4779968" cy="1082687"/>
          </a:xfrm>
          <a:prstGeom prst="roundRect">
            <a:avLst/>
          </a:prstGeom>
          <a:noFill/>
          <a:ln w="412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正方形/長方形 32"/>
          <p:cNvSpPr/>
          <p:nvPr/>
        </p:nvSpPr>
        <p:spPr>
          <a:xfrm>
            <a:off x="4993395" y="3857152"/>
            <a:ext cx="1701512" cy="370892"/>
          </a:xfrm>
          <a:prstGeom prst="rect">
            <a:avLst/>
          </a:prstGeom>
          <a:solidFill>
            <a:schemeClr val="bg1"/>
          </a:solidFill>
          <a:ln w="412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あなたの役割</a:t>
            </a:r>
          </a:p>
        </p:txBody>
      </p:sp>
      <p:sp>
        <p:nvSpPr>
          <p:cNvPr id="23" name="角丸四角形 22"/>
          <p:cNvSpPr/>
          <p:nvPr/>
        </p:nvSpPr>
        <p:spPr>
          <a:xfrm>
            <a:off x="6790042" y="5381837"/>
            <a:ext cx="2998729" cy="1308319"/>
          </a:xfrm>
          <a:prstGeom prst="roundRect">
            <a:avLst/>
          </a:prstGeom>
          <a:noFill/>
          <a:ln w="412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p:cNvSpPr/>
          <p:nvPr/>
        </p:nvSpPr>
        <p:spPr>
          <a:xfrm>
            <a:off x="6768406" y="5169343"/>
            <a:ext cx="1870268" cy="370892"/>
          </a:xfrm>
          <a:prstGeom prst="rect">
            <a:avLst/>
          </a:prstGeom>
          <a:solidFill>
            <a:schemeClr val="bg1"/>
          </a:solidFill>
          <a:ln w="412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latin typeface="BIZ UDPゴシック" panose="020B0400000000000000" pitchFamily="50" charset="-128"/>
                <a:ea typeface="BIZ UDPゴシック" panose="020B0400000000000000" pitchFamily="50" charset="-128"/>
              </a:rPr>
              <a:t>実行上の課題</a:t>
            </a:r>
            <a:endParaRPr kumimoji="1" lang="ja-JP" altLang="en-US" dirty="0">
              <a:solidFill>
                <a:schemeClr val="tx1"/>
              </a:solidFill>
              <a:latin typeface="BIZ UDPゴシック" panose="020B0400000000000000" pitchFamily="50" charset="-128"/>
              <a:ea typeface="BIZ UDPゴシック" panose="020B0400000000000000" pitchFamily="50" charset="-128"/>
            </a:endParaRPr>
          </a:p>
        </p:txBody>
      </p:sp>
      <p:sp>
        <p:nvSpPr>
          <p:cNvPr id="24" name="テキスト ボックス 23"/>
          <p:cNvSpPr txBox="1"/>
          <p:nvPr/>
        </p:nvSpPr>
        <p:spPr>
          <a:xfrm>
            <a:off x="243490" y="846026"/>
            <a:ext cx="9530628" cy="430887"/>
          </a:xfrm>
          <a:prstGeom prst="rect">
            <a:avLst/>
          </a:prstGeom>
          <a:noFill/>
        </p:spPr>
        <p:txBody>
          <a:bodyPr wrap="square" rtlCol="0">
            <a:spAutoFit/>
          </a:bodyPr>
          <a:lstStyle/>
          <a:p>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目的</a:t>
            </a:r>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市内全体を健康に対しより前向きにすることで、①市民を健康にし、②医療費を削減する。</a:t>
            </a:r>
            <a:endParaRPr lang="en-US" altLang="ja-JP" sz="1100" dirty="0">
              <a:latin typeface="BIZ UDPゴシック" panose="020B0400000000000000" pitchFamily="50" charset="-128"/>
              <a:ea typeface="BIZ UDPゴシック" panose="020B0400000000000000" pitchFamily="50" charset="-128"/>
            </a:endParaRPr>
          </a:p>
          <a:p>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概要</a:t>
            </a:r>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市民に</a:t>
            </a:r>
            <a:r>
              <a:rPr lang="ja-JP" altLang="en-US" sz="1100" u="sng" dirty="0">
                <a:latin typeface="BIZ UDPゴシック" panose="020B0400000000000000" pitchFamily="50" charset="-128"/>
                <a:ea typeface="BIZ UDPゴシック" panose="020B0400000000000000" pitchFamily="50" charset="-128"/>
              </a:rPr>
              <a:t>歩数計を貸与</a:t>
            </a:r>
            <a:r>
              <a:rPr lang="ja-JP" altLang="en-US" sz="1100" dirty="0">
                <a:latin typeface="BIZ UDPゴシック" panose="020B0400000000000000" pitchFamily="50" charset="-128"/>
                <a:ea typeface="BIZ UDPゴシック" panose="020B0400000000000000" pitchFamily="50" charset="-128"/>
              </a:rPr>
              <a:t>。</a:t>
            </a:r>
            <a:r>
              <a:rPr lang="ja-JP" altLang="en-US" sz="1100" u="sng" dirty="0">
                <a:latin typeface="BIZ UDPゴシック" panose="020B0400000000000000" pitchFamily="50" charset="-128"/>
                <a:ea typeface="BIZ UDPゴシック" panose="020B0400000000000000" pitchFamily="50" charset="-128"/>
              </a:rPr>
              <a:t>歩数</a:t>
            </a:r>
            <a:r>
              <a:rPr lang="ja-JP" altLang="en-US" sz="1100" dirty="0">
                <a:latin typeface="BIZ UDPゴシック" panose="020B0400000000000000" pitchFamily="50" charset="-128"/>
                <a:ea typeface="BIZ UDPゴシック" panose="020B0400000000000000" pitchFamily="50" charset="-128"/>
              </a:rPr>
              <a:t>に</a:t>
            </a:r>
            <a:r>
              <a:rPr lang="ja-JP" altLang="en-US" sz="1100" u="sng" dirty="0">
                <a:latin typeface="BIZ UDPゴシック" panose="020B0400000000000000" pitchFamily="50" charset="-128"/>
                <a:ea typeface="BIZ UDPゴシック" panose="020B0400000000000000" pitchFamily="50" charset="-128"/>
              </a:rPr>
              <a:t>ポイント</a:t>
            </a:r>
            <a:r>
              <a:rPr lang="ja-JP" altLang="en-US" sz="1100" dirty="0">
                <a:latin typeface="BIZ UDPゴシック" panose="020B0400000000000000" pitchFamily="50" charset="-128"/>
                <a:ea typeface="BIZ UDPゴシック" panose="020B0400000000000000" pitchFamily="50" charset="-128"/>
              </a:rPr>
              <a:t>をつけ、</a:t>
            </a:r>
            <a:r>
              <a:rPr kumimoji="1" lang="ja-JP" altLang="en-US" sz="1100" dirty="0">
                <a:latin typeface="BIZ UDPゴシック" panose="020B0400000000000000" pitchFamily="50" charset="-128"/>
                <a:ea typeface="BIZ UDPゴシック" panose="020B0400000000000000" pitchFamily="50" charset="-128"/>
              </a:rPr>
              <a:t>ポイント数に応じて</a:t>
            </a:r>
            <a:r>
              <a:rPr kumimoji="1" lang="ja-JP" altLang="en-US" sz="1100" u="sng" dirty="0">
                <a:latin typeface="BIZ UDPゴシック" panose="020B0400000000000000" pitchFamily="50" charset="-128"/>
                <a:ea typeface="BIZ UDPゴシック" panose="020B0400000000000000" pitchFamily="50" charset="-128"/>
              </a:rPr>
              <a:t>商品券を進呈</a:t>
            </a:r>
            <a:r>
              <a:rPr kumimoji="1" lang="ja-JP" altLang="en-US" sz="1100" dirty="0">
                <a:latin typeface="BIZ UDPゴシック" panose="020B0400000000000000" pitchFamily="50" charset="-128"/>
                <a:ea typeface="BIZ UDPゴシック" panose="020B0400000000000000" pitchFamily="50" charset="-128"/>
              </a:rPr>
              <a:t>する。</a:t>
            </a:r>
          </a:p>
        </p:txBody>
      </p:sp>
      <p:sp>
        <p:nvSpPr>
          <p:cNvPr id="25" name="テキスト ボックス 24"/>
          <p:cNvSpPr txBox="1"/>
          <p:nvPr/>
        </p:nvSpPr>
        <p:spPr>
          <a:xfrm>
            <a:off x="93957" y="1754864"/>
            <a:ext cx="4600728" cy="1310615"/>
          </a:xfrm>
          <a:prstGeom prst="rect">
            <a:avLst/>
          </a:prstGeom>
          <a:noFill/>
        </p:spPr>
        <p:txBody>
          <a:bodyPr wrap="square" rtlCol="0">
            <a:spAutoFit/>
          </a:bodyPr>
          <a:lstStyle/>
          <a:p>
            <a:pPr>
              <a:lnSpc>
                <a:spcPts val="1900"/>
              </a:lnSpc>
            </a:pPr>
            <a:r>
              <a:rPr lang="ja-JP" altLang="en-US" sz="1050" dirty="0">
                <a:latin typeface="BIZ UDPゴシック" panose="020B0400000000000000" pitchFamily="50" charset="-128"/>
                <a:ea typeface="BIZ UDPゴシック" panose="020B0400000000000000" pitchFamily="50" charset="-128"/>
              </a:rPr>
              <a:t>・国民健康保険等に、総社市は年間〇億円かけている。</a:t>
            </a:r>
            <a:endParaRPr lang="en-US" altLang="ja-JP" sz="1050" dirty="0">
              <a:latin typeface="BIZ UDPゴシック" panose="020B0400000000000000" pitchFamily="50" charset="-128"/>
              <a:ea typeface="BIZ UDPゴシック" panose="020B0400000000000000" pitchFamily="50" charset="-128"/>
            </a:endParaRPr>
          </a:p>
          <a:p>
            <a:pPr>
              <a:lnSpc>
                <a:spcPts val="1900"/>
              </a:lnSpc>
            </a:pPr>
            <a:r>
              <a:rPr lang="ja-JP" altLang="en-US" sz="1050" dirty="0">
                <a:latin typeface="BIZ UDPゴシック" panose="020B0400000000000000" pitchFamily="50" charset="-128"/>
                <a:ea typeface="BIZ UDPゴシック" panose="020B0400000000000000" pitchFamily="50" charset="-128"/>
              </a:rPr>
              <a:t>・成人の病気で主たるものは、運動不足に起因する生活習慣病であり、年間〇人の患者、〇円の医療費がかかっている。</a:t>
            </a:r>
            <a:endParaRPr lang="en-US" altLang="ja-JP" sz="1050" dirty="0">
              <a:latin typeface="BIZ UDPゴシック" panose="020B0400000000000000" pitchFamily="50" charset="-128"/>
              <a:ea typeface="BIZ UDPゴシック" panose="020B0400000000000000" pitchFamily="50" charset="-128"/>
            </a:endParaRPr>
          </a:p>
          <a:p>
            <a:pPr>
              <a:lnSpc>
                <a:spcPts val="1900"/>
              </a:lnSpc>
            </a:pPr>
            <a:r>
              <a:rPr lang="ja-JP" altLang="en-US" sz="1050" dirty="0">
                <a:latin typeface="BIZ UDPゴシック" panose="020B0400000000000000" pitchFamily="50" charset="-128"/>
                <a:ea typeface="BIZ UDPゴシック" panose="020B0400000000000000" pitchFamily="50" charset="-128"/>
              </a:rPr>
              <a:t>・〇〇の論文によれば、一日〇歩以上歩けば生活習慣病にかかる確率が〇％減る。</a:t>
            </a:r>
            <a:endParaRPr lang="en-US" altLang="ja-JP" sz="1050" dirty="0">
              <a:latin typeface="BIZ UDPゴシック" panose="020B0400000000000000" pitchFamily="50" charset="-128"/>
              <a:ea typeface="BIZ UDPゴシック" panose="020B0400000000000000" pitchFamily="50" charset="-128"/>
            </a:endParaRPr>
          </a:p>
        </p:txBody>
      </p:sp>
      <p:sp>
        <p:nvSpPr>
          <p:cNvPr id="27" name="テキスト ボックス 26"/>
          <p:cNvSpPr txBox="1"/>
          <p:nvPr/>
        </p:nvSpPr>
        <p:spPr>
          <a:xfrm>
            <a:off x="44004" y="2883606"/>
            <a:ext cx="4305138" cy="823302"/>
          </a:xfrm>
          <a:prstGeom prst="rect">
            <a:avLst/>
          </a:prstGeom>
          <a:noFill/>
        </p:spPr>
        <p:txBody>
          <a:bodyPr wrap="square" rtlCol="0">
            <a:spAutoFit/>
          </a:bodyPr>
          <a:lstStyle/>
          <a:p>
            <a:pPr>
              <a:lnSpc>
                <a:spcPts val="1900"/>
              </a:lnSpc>
            </a:pPr>
            <a:r>
              <a:rPr lang="ja-JP" altLang="en-US" sz="1050" dirty="0">
                <a:latin typeface="BIZ UDPゴシック" panose="020B0400000000000000" pitchFamily="50" charset="-128"/>
                <a:ea typeface="BIZ UDPゴシック" panose="020B0400000000000000" pitchFamily="50" charset="-128"/>
              </a:rPr>
              <a:t>・不健康な人、健康に興味がない人に、健康に向けた活動をさせる必要がある。</a:t>
            </a:r>
            <a:endParaRPr lang="en-US" altLang="ja-JP" sz="1050" dirty="0">
              <a:latin typeface="BIZ UDPゴシック" panose="020B0400000000000000" pitchFamily="50" charset="-128"/>
              <a:ea typeface="BIZ UDPゴシック" panose="020B0400000000000000" pitchFamily="50" charset="-128"/>
            </a:endParaRPr>
          </a:p>
          <a:p>
            <a:pPr>
              <a:lnSpc>
                <a:spcPts val="1900"/>
              </a:lnSpc>
            </a:pPr>
            <a:r>
              <a:rPr lang="ja-JP" altLang="en-US" sz="1050" dirty="0">
                <a:latin typeface="BIZ UDPゴシック" panose="020B0400000000000000" pitchFamily="50" charset="-128"/>
                <a:ea typeface="BIZ UDPゴシック" panose="020B0400000000000000" pitchFamily="50" charset="-128"/>
              </a:rPr>
              <a:t>・周囲の人が健康に熱心だと、不健康な人も健康に興味を持ちやすい。</a:t>
            </a:r>
            <a:endParaRPr lang="en-US" altLang="ja-JP" sz="1050" dirty="0">
              <a:latin typeface="BIZ UDPゴシック" panose="020B0400000000000000" pitchFamily="50" charset="-128"/>
              <a:ea typeface="BIZ UDPゴシック" panose="020B0400000000000000" pitchFamily="50" charset="-128"/>
            </a:endParaRPr>
          </a:p>
        </p:txBody>
      </p:sp>
      <p:grpSp>
        <p:nvGrpSpPr>
          <p:cNvPr id="28" name="グループ化 27"/>
          <p:cNvGrpSpPr/>
          <p:nvPr/>
        </p:nvGrpSpPr>
        <p:grpSpPr>
          <a:xfrm>
            <a:off x="4188751" y="2769923"/>
            <a:ext cx="918380" cy="897426"/>
            <a:chOff x="5513294" y="2876164"/>
            <a:chExt cx="1302815" cy="1627459"/>
          </a:xfrm>
        </p:grpSpPr>
        <p:sp>
          <p:nvSpPr>
            <p:cNvPr id="29" name="正方形/長方形 28"/>
            <p:cNvSpPr/>
            <p:nvPr/>
          </p:nvSpPr>
          <p:spPr>
            <a:xfrm>
              <a:off x="5647765" y="3638631"/>
              <a:ext cx="134470" cy="85697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正方形/長方形 29"/>
            <p:cNvSpPr/>
            <p:nvPr/>
          </p:nvSpPr>
          <p:spPr>
            <a:xfrm>
              <a:off x="5832818" y="3968828"/>
              <a:ext cx="154180" cy="5347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正方形/長方形 30"/>
            <p:cNvSpPr/>
            <p:nvPr/>
          </p:nvSpPr>
          <p:spPr>
            <a:xfrm>
              <a:off x="6030395" y="4067120"/>
              <a:ext cx="130850" cy="4082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円弧 33"/>
            <p:cNvSpPr/>
            <p:nvPr/>
          </p:nvSpPr>
          <p:spPr>
            <a:xfrm rot="10800000">
              <a:off x="5707287" y="2876164"/>
              <a:ext cx="1108822" cy="998154"/>
            </a:xfrm>
            <a:prstGeom prst="arc">
              <a:avLst>
                <a:gd name="adj1" fmla="val 16200000"/>
                <a:gd name="adj2" fmla="val 21193961"/>
              </a:avLst>
            </a:prstGeom>
            <a:ln>
              <a:solidFill>
                <a:srgbClr val="FF0000"/>
              </a:solidFill>
              <a:headEnd type="stealth"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35" name="直線コネクタ 34"/>
            <p:cNvCxnSpPr/>
            <p:nvPr/>
          </p:nvCxnSpPr>
          <p:spPr>
            <a:xfrm>
              <a:off x="5513294" y="3509680"/>
              <a:ext cx="0" cy="990507"/>
            </a:xfrm>
            <a:prstGeom prst="line">
              <a:avLst/>
            </a:prstGeom>
            <a:ln w="22225"/>
          </p:spPr>
          <p:style>
            <a:lnRef idx="1">
              <a:schemeClr val="dk1"/>
            </a:lnRef>
            <a:fillRef idx="0">
              <a:schemeClr val="dk1"/>
            </a:fillRef>
            <a:effectRef idx="0">
              <a:schemeClr val="dk1"/>
            </a:effectRef>
            <a:fontRef idx="minor">
              <a:schemeClr val="tx1"/>
            </a:fontRef>
          </p:style>
        </p:cxnSp>
        <p:cxnSp>
          <p:nvCxnSpPr>
            <p:cNvPr id="36" name="直線コネクタ 35"/>
            <p:cNvCxnSpPr/>
            <p:nvPr/>
          </p:nvCxnSpPr>
          <p:spPr>
            <a:xfrm>
              <a:off x="5513294" y="4495609"/>
              <a:ext cx="860613" cy="0"/>
            </a:xfrm>
            <a:prstGeom prst="line">
              <a:avLst/>
            </a:prstGeom>
            <a:ln w="28575"/>
          </p:spPr>
          <p:style>
            <a:lnRef idx="1">
              <a:schemeClr val="dk1"/>
            </a:lnRef>
            <a:fillRef idx="0">
              <a:schemeClr val="dk1"/>
            </a:fillRef>
            <a:effectRef idx="0">
              <a:schemeClr val="dk1"/>
            </a:effectRef>
            <a:fontRef idx="minor">
              <a:schemeClr val="tx1"/>
            </a:fontRef>
          </p:style>
        </p:cxnSp>
      </p:grpSp>
      <p:sp>
        <p:nvSpPr>
          <p:cNvPr id="37" name="テキスト ボックス 36"/>
          <p:cNvSpPr txBox="1"/>
          <p:nvPr/>
        </p:nvSpPr>
        <p:spPr>
          <a:xfrm>
            <a:off x="6864462" y="1638047"/>
            <a:ext cx="1976876" cy="335989"/>
          </a:xfrm>
          <a:prstGeom prst="rect">
            <a:avLst/>
          </a:prstGeom>
          <a:noFill/>
        </p:spPr>
        <p:txBody>
          <a:bodyPr wrap="square" rtlCol="0">
            <a:spAutoFit/>
          </a:bodyPr>
          <a:lstStyle/>
          <a:p>
            <a:pPr>
              <a:lnSpc>
                <a:spcPts val="1900"/>
              </a:lnSpc>
            </a:pPr>
            <a:r>
              <a:rPr lang="en-US" altLang="ja-JP" sz="1200" dirty="0">
                <a:latin typeface="BIZ UDPゴシック" panose="020B0400000000000000" pitchFamily="50" charset="-128"/>
                <a:ea typeface="BIZ UDPゴシック" panose="020B0400000000000000" pitchFamily="50" charset="-128"/>
              </a:rPr>
              <a:t>【</a:t>
            </a:r>
            <a:r>
              <a:rPr lang="ja-JP" altLang="en-US" sz="1200" dirty="0">
                <a:latin typeface="BIZ UDPゴシック" panose="020B0400000000000000" pitchFamily="50" charset="-128"/>
                <a:ea typeface="BIZ UDPゴシック" panose="020B0400000000000000" pitchFamily="50" charset="-128"/>
              </a:rPr>
              <a:t>実施主体</a:t>
            </a:r>
            <a:r>
              <a:rPr lang="en-US" altLang="ja-JP" sz="1200" dirty="0">
                <a:latin typeface="BIZ UDPゴシック" panose="020B0400000000000000" pitchFamily="50" charset="-128"/>
                <a:ea typeface="BIZ UDPゴシック" panose="020B0400000000000000" pitchFamily="50" charset="-128"/>
              </a:rPr>
              <a:t>】</a:t>
            </a:r>
            <a:r>
              <a:rPr lang="ja-JP" altLang="en-US" sz="1200" dirty="0">
                <a:latin typeface="BIZ UDPゴシック" panose="020B0400000000000000" pitchFamily="50" charset="-128"/>
                <a:ea typeface="BIZ UDPゴシック" panose="020B0400000000000000" pitchFamily="50" charset="-128"/>
              </a:rPr>
              <a:t>市</a:t>
            </a:r>
            <a:endParaRPr lang="en-US" altLang="ja-JP" sz="1200" dirty="0">
              <a:latin typeface="BIZ UDPゴシック" panose="020B0400000000000000" pitchFamily="50" charset="-128"/>
              <a:ea typeface="BIZ UDPゴシック" panose="020B0400000000000000" pitchFamily="50" charset="-128"/>
            </a:endParaRPr>
          </a:p>
        </p:txBody>
      </p:sp>
      <p:sp>
        <p:nvSpPr>
          <p:cNvPr id="38" name="テキスト ボックス 37"/>
          <p:cNvSpPr txBox="1"/>
          <p:nvPr/>
        </p:nvSpPr>
        <p:spPr>
          <a:xfrm>
            <a:off x="4972442" y="1953982"/>
            <a:ext cx="4890797" cy="823302"/>
          </a:xfrm>
          <a:prstGeom prst="rect">
            <a:avLst/>
          </a:prstGeom>
          <a:noFill/>
        </p:spPr>
        <p:txBody>
          <a:bodyPr wrap="square" rtlCol="0">
            <a:spAutoFit/>
          </a:bodyPr>
          <a:lstStyle/>
          <a:p>
            <a:pPr>
              <a:lnSpc>
                <a:spcPts val="1900"/>
              </a:lnSpc>
            </a:pPr>
            <a:r>
              <a:rPr lang="ja-JP" altLang="en-US" sz="1200" dirty="0">
                <a:latin typeface="BIZ UDPゴシック" panose="020B0400000000000000" pitchFamily="50" charset="-128"/>
                <a:ea typeface="BIZ UDPゴシック" panose="020B0400000000000000" pitchFamily="50" charset="-128"/>
              </a:rPr>
              <a:t>・市民に歩数計を貸与。１歩当たり</a:t>
            </a:r>
            <a:r>
              <a:rPr lang="en-US" altLang="ja-JP" sz="1200" dirty="0">
                <a:latin typeface="BIZ UDPゴシック" panose="020B0400000000000000" pitchFamily="50" charset="-128"/>
                <a:ea typeface="BIZ UDPゴシック" panose="020B0400000000000000" pitchFamily="50" charset="-128"/>
              </a:rPr>
              <a:t>0.001</a:t>
            </a:r>
            <a:r>
              <a:rPr lang="ja-JP" altLang="en-US" sz="1200" dirty="0">
                <a:latin typeface="BIZ UDPゴシック" panose="020B0400000000000000" pitchFamily="50" charset="-128"/>
                <a:ea typeface="BIZ UDPゴシック" panose="020B0400000000000000" pitchFamily="50" charset="-128"/>
              </a:rPr>
              <a:t>ポイントを付与。</a:t>
            </a:r>
            <a:endParaRPr lang="en-US" altLang="ja-JP" sz="1200" dirty="0">
              <a:latin typeface="BIZ UDPゴシック" panose="020B0400000000000000" pitchFamily="50" charset="-128"/>
              <a:ea typeface="BIZ UDPゴシック" panose="020B0400000000000000" pitchFamily="50" charset="-128"/>
            </a:endParaRPr>
          </a:p>
          <a:p>
            <a:pPr>
              <a:lnSpc>
                <a:spcPts val="1900"/>
              </a:lnSpc>
            </a:pPr>
            <a:r>
              <a:rPr lang="ja-JP" altLang="en-US" sz="1200" dirty="0">
                <a:latin typeface="BIZ UDPゴシック" panose="020B0400000000000000" pitchFamily="50" charset="-128"/>
                <a:ea typeface="BIZ UDPゴシック" panose="020B0400000000000000" pitchFamily="50" charset="-128"/>
              </a:rPr>
              <a:t>・年度末の保有ポイントに応じ商品券を進呈（一人当たり最高</a:t>
            </a:r>
            <a:r>
              <a:rPr lang="en-US" altLang="ja-JP" sz="1200" dirty="0">
                <a:latin typeface="BIZ UDPゴシック" panose="020B0400000000000000" pitchFamily="50" charset="-128"/>
                <a:ea typeface="BIZ UDPゴシック" panose="020B0400000000000000" pitchFamily="50" charset="-128"/>
              </a:rPr>
              <a:t>5,000</a:t>
            </a:r>
            <a:r>
              <a:rPr lang="ja-JP" altLang="en-US" sz="1200" dirty="0">
                <a:latin typeface="BIZ UDPゴシック" panose="020B0400000000000000" pitchFamily="50" charset="-128"/>
                <a:ea typeface="BIZ UDPゴシック" panose="020B0400000000000000" pitchFamily="50" charset="-128"/>
              </a:rPr>
              <a:t>円）。ほかに、健康に寄与する活動への参加にもポイントを付与する。</a:t>
            </a:r>
            <a:endParaRPr lang="en-US" altLang="ja-JP" sz="1200" dirty="0">
              <a:latin typeface="BIZ UDPゴシック" panose="020B0400000000000000" pitchFamily="50" charset="-128"/>
              <a:ea typeface="BIZ UDPゴシック" panose="020B0400000000000000" pitchFamily="50" charset="-128"/>
            </a:endParaRPr>
          </a:p>
        </p:txBody>
      </p:sp>
      <p:sp>
        <p:nvSpPr>
          <p:cNvPr id="43" name="ホームベース 42"/>
          <p:cNvSpPr/>
          <p:nvPr/>
        </p:nvSpPr>
        <p:spPr>
          <a:xfrm>
            <a:off x="5296230" y="3057590"/>
            <a:ext cx="1178327" cy="555128"/>
          </a:xfrm>
          <a:prstGeom prst="homePlate">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山形 43"/>
          <p:cNvSpPr/>
          <p:nvPr/>
        </p:nvSpPr>
        <p:spPr>
          <a:xfrm>
            <a:off x="6293074" y="3057660"/>
            <a:ext cx="1466750" cy="550389"/>
          </a:xfrm>
          <a:prstGeom prst="chevro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5" name="山形 44"/>
          <p:cNvSpPr/>
          <p:nvPr/>
        </p:nvSpPr>
        <p:spPr>
          <a:xfrm>
            <a:off x="7523018" y="3068666"/>
            <a:ext cx="1223963" cy="550389"/>
          </a:xfrm>
          <a:prstGeom prst="chevron">
            <a:avLst/>
          </a:prstGeom>
          <a:solidFill>
            <a:schemeClr val="accent4">
              <a:lumMod val="60000"/>
              <a:lumOff val="4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6" name="テキスト ボックス 45"/>
          <p:cNvSpPr txBox="1"/>
          <p:nvPr/>
        </p:nvSpPr>
        <p:spPr>
          <a:xfrm>
            <a:off x="5327632" y="3103648"/>
            <a:ext cx="1364022" cy="437497"/>
          </a:xfrm>
          <a:prstGeom prst="rect">
            <a:avLst/>
          </a:prstGeom>
          <a:noFill/>
        </p:spPr>
        <p:txBody>
          <a:bodyPr wrap="square" rtlCol="0">
            <a:spAutoFit/>
          </a:bodyPr>
          <a:lstStyle/>
          <a:p>
            <a:r>
              <a:rPr lang="ja-JP" altLang="en-US" sz="1100" b="1" dirty="0">
                <a:solidFill>
                  <a:schemeClr val="bg1"/>
                </a:solidFill>
                <a:latin typeface="BIZ UDPゴシック" panose="020B0400000000000000" pitchFamily="50" charset="-128"/>
                <a:ea typeface="BIZ UDPゴシック" panose="020B0400000000000000" pitchFamily="50" charset="-128"/>
              </a:rPr>
              <a:t>周囲の人が</a:t>
            </a:r>
            <a:endParaRPr lang="en-US" altLang="ja-JP" sz="1100" b="1" dirty="0">
              <a:solidFill>
                <a:schemeClr val="bg1"/>
              </a:solidFill>
              <a:latin typeface="BIZ UDPゴシック" panose="020B0400000000000000" pitchFamily="50" charset="-128"/>
              <a:ea typeface="BIZ UDPゴシック" panose="020B0400000000000000" pitchFamily="50" charset="-128"/>
            </a:endParaRPr>
          </a:p>
          <a:p>
            <a:r>
              <a:rPr lang="ja-JP" altLang="en-US" sz="1100" b="1" dirty="0">
                <a:solidFill>
                  <a:schemeClr val="bg1"/>
                </a:solidFill>
                <a:latin typeface="BIZ UDPゴシック" panose="020B0400000000000000" pitchFamily="50" charset="-128"/>
                <a:ea typeface="BIZ UDPゴシック" panose="020B0400000000000000" pitchFamily="50" charset="-128"/>
              </a:rPr>
              <a:t>歩得に参加</a:t>
            </a:r>
            <a:endParaRPr kumimoji="1" lang="ja-JP" altLang="en-US" sz="1100" b="1" dirty="0">
              <a:solidFill>
                <a:schemeClr val="bg1"/>
              </a:solidFill>
              <a:latin typeface="BIZ UDPゴシック" panose="020B0400000000000000" pitchFamily="50" charset="-128"/>
              <a:ea typeface="BIZ UDPゴシック" panose="020B0400000000000000" pitchFamily="50" charset="-128"/>
            </a:endParaRPr>
          </a:p>
        </p:txBody>
      </p:sp>
      <p:sp>
        <p:nvSpPr>
          <p:cNvPr id="47" name="テキスト ボックス 46"/>
          <p:cNvSpPr txBox="1"/>
          <p:nvPr/>
        </p:nvSpPr>
        <p:spPr>
          <a:xfrm>
            <a:off x="6508379" y="3071137"/>
            <a:ext cx="1364022" cy="585934"/>
          </a:xfrm>
          <a:prstGeom prst="rect">
            <a:avLst/>
          </a:prstGeom>
          <a:noFill/>
        </p:spPr>
        <p:txBody>
          <a:bodyPr wrap="square" rtlCol="0">
            <a:spAutoFit/>
          </a:bodyPr>
          <a:lstStyle/>
          <a:p>
            <a:r>
              <a:rPr kumimoji="1" lang="ja-JP" altLang="en-US" sz="1050" b="1" dirty="0">
                <a:latin typeface="BIZ UDPゴシック" panose="020B0400000000000000" pitchFamily="50" charset="-128"/>
                <a:ea typeface="BIZ UDPゴシック" panose="020B0400000000000000" pitchFamily="50" charset="-128"/>
              </a:rPr>
              <a:t>健康に興味が</a:t>
            </a:r>
            <a:endParaRPr kumimoji="1" lang="en-US" altLang="ja-JP" sz="1050" b="1" dirty="0">
              <a:latin typeface="BIZ UDPゴシック" panose="020B0400000000000000" pitchFamily="50" charset="-128"/>
              <a:ea typeface="BIZ UDPゴシック" panose="020B0400000000000000" pitchFamily="50" charset="-128"/>
            </a:endParaRPr>
          </a:p>
          <a:p>
            <a:r>
              <a:rPr kumimoji="1" lang="ja-JP" altLang="en-US" sz="1050" b="1" dirty="0">
                <a:latin typeface="BIZ UDPゴシック" panose="020B0400000000000000" pitchFamily="50" charset="-128"/>
                <a:ea typeface="BIZ UDPゴシック" panose="020B0400000000000000" pitchFamily="50" charset="-128"/>
              </a:rPr>
              <a:t>なかった人も</a:t>
            </a:r>
            <a:endParaRPr kumimoji="1" lang="en-US" altLang="ja-JP" sz="1050" b="1" dirty="0">
              <a:latin typeface="BIZ UDPゴシック" panose="020B0400000000000000" pitchFamily="50" charset="-128"/>
              <a:ea typeface="BIZ UDPゴシック" panose="020B0400000000000000" pitchFamily="50" charset="-128"/>
            </a:endParaRPr>
          </a:p>
          <a:p>
            <a:r>
              <a:rPr kumimoji="1" lang="ja-JP" altLang="en-US" sz="1050" b="1" dirty="0">
                <a:latin typeface="BIZ UDPゴシック" panose="020B0400000000000000" pitchFamily="50" charset="-128"/>
                <a:ea typeface="BIZ UDPゴシック" panose="020B0400000000000000" pitchFamily="50" charset="-128"/>
              </a:rPr>
              <a:t>参加</a:t>
            </a:r>
          </a:p>
        </p:txBody>
      </p:sp>
      <p:sp>
        <p:nvSpPr>
          <p:cNvPr id="48" name="テキスト ボックス 47"/>
          <p:cNvSpPr txBox="1"/>
          <p:nvPr/>
        </p:nvSpPr>
        <p:spPr>
          <a:xfrm>
            <a:off x="7721544" y="3166476"/>
            <a:ext cx="1940344" cy="421872"/>
          </a:xfrm>
          <a:prstGeom prst="rect">
            <a:avLst/>
          </a:prstGeom>
          <a:noFill/>
        </p:spPr>
        <p:txBody>
          <a:bodyPr wrap="square" rtlCol="0">
            <a:spAutoFit/>
          </a:bodyPr>
          <a:lstStyle/>
          <a:p>
            <a:r>
              <a:rPr kumimoji="1" lang="ja-JP" altLang="en-US" sz="1050" b="1" dirty="0">
                <a:latin typeface="BIZ UDPゴシック" panose="020B0400000000000000" pitchFamily="50" charset="-128"/>
                <a:ea typeface="BIZ UDPゴシック" panose="020B0400000000000000" pitchFamily="50" charset="-128"/>
              </a:rPr>
              <a:t>不健康な人が</a:t>
            </a:r>
            <a:endParaRPr kumimoji="1" lang="en-US" altLang="ja-JP" sz="1050" b="1" dirty="0">
              <a:latin typeface="BIZ UDPゴシック" panose="020B0400000000000000" pitchFamily="50" charset="-128"/>
              <a:ea typeface="BIZ UDPゴシック" panose="020B0400000000000000" pitchFamily="50" charset="-128"/>
            </a:endParaRPr>
          </a:p>
          <a:p>
            <a:r>
              <a:rPr lang="ja-JP" altLang="en-US" sz="1050" b="1" dirty="0">
                <a:latin typeface="BIZ UDPゴシック" panose="020B0400000000000000" pitchFamily="50" charset="-128"/>
                <a:ea typeface="BIZ UDPゴシック" panose="020B0400000000000000" pitchFamily="50" charset="-128"/>
              </a:rPr>
              <a:t>健康に</a:t>
            </a:r>
            <a:endParaRPr kumimoji="1" lang="ja-JP" altLang="en-US" sz="1050" b="1" dirty="0">
              <a:latin typeface="BIZ UDPゴシック" panose="020B0400000000000000" pitchFamily="50" charset="-128"/>
              <a:ea typeface="BIZ UDPゴシック" panose="020B0400000000000000" pitchFamily="50" charset="-128"/>
            </a:endParaRPr>
          </a:p>
        </p:txBody>
      </p:sp>
      <p:sp>
        <p:nvSpPr>
          <p:cNvPr id="49" name="テキスト ボックス 48"/>
          <p:cNvSpPr txBox="1"/>
          <p:nvPr/>
        </p:nvSpPr>
        <p:spPr>
          <a:xfrm>
            <a:off x="8618103" y="3095835"/>
            <a:ext cx="997287" cy="523220"/>
          </a:xfrm>
          <a:prstGeom prst="rect">
            <a:avLst/>
          </a:prstGeom>
          <a:noFill/>
        </p:spPr>
        <p:txBody>
          <a:bodyPr wrap="square" rtlCol="0">
            <a:spAutoFit/>
          </a:bodyPr>
          <a:lstStyle/>
          <a:p>
            <a:pPr algn="ctr"/>
            <a:r>
              <a:rPr kumimoji="1" lang="ja-JP" altLang="en-US" sz="1400" b="1" dirty="0">
                <a:solidFill>
                  <a:srgbClr val="FF0000"/>
                </a:solidFill>
                <a:latin typeface="BIZ UDPゴシック" panose="020B0400000000000000" pitchFamily="50" charset="-128"/>
                <a:ea typeface="BIZ UDPゴシック" panose="020B0400000000000000" pitchFamily="50" charset="-128"/>
              </a:rPr>
              <a:t>医療費</a:t>
            </a:r>
            <a:endParaRPr kumimoji="1" lang="en-US" altLang="ja-JP" sz="1400" b="1" dirty="0">
              <a:solidFill>
                <a:srgbClr val="FF0000"/>
              </a:solidFill>
              <a:latin typeface="BIZ UDPゴシック" panose="020B0400000000000000" pitchFamily="50" charset="-128"/>
              <a:ea typeface="BIZ UDPゴシック" panose="020B0400000000000000" pitchFamily="50" charset="-128"/>
            </a:endParaRPr>
          </a:p>
          <a:p>
            <a:pPr algn="ctr"/>
            <a:r>
              <a:rPr kumimoji="1" lang="ja-JP" altLang="en-US" sz="1400" b="1" dirty="0">
                <a:solidFill>
                  <a:srgbClr val="FF0000"/>
                </a:solidFill>
                <a:latin typeface="BIZ UDPゴシック" panose="020B0400000000000000" pitchFamily="50" charset="-128"/>
                <a:ea typeface="BIZ UDPゴシック" panose="020B0400000000000000" pitchFamily="50" charset="-128"/>
              </a:rPr>
              <a:t>削減！</a:t>
            </a:r>
          </a:p>
        </p:txBody>
      </p:sp>
      <p:sp>
        <p:nvSpPr>
          <p:cNvPr id="50" name="テキスト ボックス 49"/>
          <p:cNvSpPr txBox="1"/>
          <p:nvPr/>
        </p:nvSpPr>
        <p:spPr>
          <a:xfrm>
            <a:off x="5131691" y="4283614"/>
            <a:ext cx="4890797" cy="335989"/>
          </a:xfrm>
          <a:prstGeom prst="rect">
            <a:avLst/>
          </a:prstGeom>
          <a:noFill/>
        </p:spPr>
        <p:txBody>
          <a:bodyPr wrap="square" rtlCol="0">
            <a:spAutoFit/>
          </a:bodyPr>
          <a:lstStyle/>
          <a:p>
            <a:pPr>
              <a:lnSpc>
                <a:spcPts val="1900"/>
              </a:lnSpc>
            </a:pPr>
            <a:r>
              <a:rPr lang="ja-JP" altLang="en-US" sz="1200" dirty="0">
                <a:latin typeface="BIZ UDPゴシック" panose="020B0400000000000000" pitchFamily="50" charset="-128"/>
                <a:ea typeface="BIZ UDPゴシック" panose="020B0400000000000000" pitchFamily="50" charset="-128"/>
              </a:rPr>
              <a:t>・一般の方対象のウォーキングイベントを開催</a:t>
            </a:r>
            <a:endParaRPr lang="en-US" altLang="ja-JP" sz="1200" dirty="0">
              <a:latin typeface="BIZ UDPゴシック" panose="020B0400000000000000" pitchFamily="50" charset="-128"/>
              <a:ea typeface="BIZ UDPゴシック" panose="020B0400000000000000" pitchFamily="50" charset="-128"/>
            </a:endParaRPr>
          </a:p>
        </p:txBody>
      </p:sp>
      <p:sp>
        <p:nvSpPr>
          <p:cNvPr id="51" name="テキスト ボックス 50"/>
          <p:cNvSpPr txBox="1"/>
          <p:nvPr/>
        </p:nvSpPr>
        <p:spPr>
          <a:xfrm>
            <a:off x="5131691" y="4582917"/>
            <a:ext cx="4890797" cy="335989"/>
          </a:xfrm>
          <a:prstGeom prst="rect">
            <a:avLst/>
          </a:prstGeom>
          <a:noFill/>
        </p:spPr>
        <p:txBody>
          <a:bodyPr wrap="square" rtlCol="0">
            <a:spAutoFit/>
          </a:bodyPr>
          <a:lstStyle/>
          <a:p>
            <a:pPr>
              <a:lnSpc>
                <a:spcPts val="1900"/>
              </a:lnSpc>
            </a:pPr>
            <a:r>
              <a:rPr lang="ja-JP" altLang="en-US" sz="1200" dirty="0">
                <a:latin typeface="BIZ UDPゴシック" panose="020B0400000000000000" pitchFamily="50" charset="-128"/>
                <a:ea typeface="BIZ UDPゴシック" panose="020B0400000000000000" pitchFamily="50" charset="-128"/>
              </a:rPr>
              <a:t>・大学や地域、家族に参加を呼びかけ</a:t>
            </a:r>
            <a:endParaRPr lang="en-US" altLang="ja-JP" sz="1200" dirty="0">
              <a:latin typeface="BIZ UDPゴシック" panose="020B0400000000000000" pitchFamily="50" charset="-128"/>
              <a:ea typeface="BIZ UDPゴシック" panose="020B0400000000000000" pitchFamily="50" charset="-128"/>
            </a:endParaRPr>
          </a:p>
        </p:txBody>
      </p:sp>
      <p:sp>
        <p:nvSpPr>
          <p:cNvPr id="52" name="テキスト ボックス 51"/>
          <p:cNvSpPr txBox="1"/>
          <p:nvPr/>
        </p:nvSpPr>
        <p:spPr>
          <a:xfrm>
            <a:off x="106064" y="4166945"/>
            <a:ext cx="4606678" cy="335989"/>
          </a:xfrm>
          <a:prstGeom prst="rect">
            <a:avLst/>
          </a:prstGeom>
          <a:noFill/>
        </p:spPr>
        <p:txBody>
          <a:bodyPr wrap="square" rtlCol="0">
            <a:spAutoFit/>
          </a:bodyPr>
          <a:lstStyle/>
          <a:p>
            <a:pPr>
              <a:lnSpc>
                <a:spcPts val="1900"/>
              </a:lnSpc>
            </a:pPr>
            <a:r>
              <a:rPr lang="ja-JP" altLang="en-US" sz="1100" dirty="0">
                <a:latin typeface="BIZ UDPゴシック" panose="020B0400000000000000" pitchFamily="50" charset="-128"/>
                <a:ea typeface="BIZ UDPゴシック" panose="020B0400000000000000" pitchFamily="50" charset="-128"/>
              </a:rPr>
              <a:t>・</a:t>
            </a:r>
            <a:r>
              <a:rPr lang="en-US" altLang="ja-JP" sz="1100" dirty="0">
                <a:latin typeface="BIZ UDPゴシック" panose="020B0400000000000000" pitchFamily="50" charset="-128"/>
                <a:ea typeface="BIZ UDPゴシック" panose="020B0400000000000000" pitchFamily="50" charset="-128"/>
              </a:rPr>
              <a:t>20</a:t>
            </a:r>
            <a:r>
              <a:rPr lang="ja-JP" altLang="en-US" sz="1100" dirty="0">
                <a:latin typeface="BIZ UDPゴシック" panose="020B0400000000000000" pitchFamily="50" charset="-128"/>
                <a:ea typeface="BIZ UDPゴシック" panose="020B0400000000000000" pitchFamily="50" charset="-128"/>
              </a:rPr>
              <a:t>歳以上の市内在住・在勤者</a:t>
            </a:r>
            <a:endParaRPr lang="en-US" altLang="ja-JP" sz="1100" dirty="0">
              <a:latin typeface="BIZ UDPゴシック" panose="020B0400000000000000" pitchFamily="50" charset="-128"/>
              <a:ea typeface="BIZ UDPゴシック" panose="020B0400000000000000" pitchFamily="50" charset="-128"/>
            </a:endParaRPr>
          </a:p>
        </p:txBody>
      </p:sp>
      <p:sp>
        <p:nvSpPr>
          <p:cNvPr id="53" name="テキスト ボックス 52"/>
          <p:cNvSpPr txBox="1"/>
          <p:nvPr/>
        </p:nvSpPr>
        <p:spPr>
          <a:xfrm>
            <a:off x="116455" y="4394370"/>
            <a:ext cx="4729565" cy="592470"/>
          </a:xfrm>
          <a:prstGeom prst="rect">
            <a:avLst/>
          </a:prstGeom>
          <a:noFill/>
        </p:spPr>
        <p:txBody>
          <a:bodyPr wrap="square" rtlCol="0">
            <a:spAutoFit/>
          </a:bodyPr>
          <a:lstStyle/>
          <a:p>
            <a:pPr>
              <a:lnSpc>
                <a:spcPts val="1300"/>
              </a:lnSpc>
            </a:pPr>
            <a:r>
              <a:rPr lang="en-US" altLang="ja-JP" sz="1000" b="1" dirty="0">
                <a:latin typeface="BIZ UDPゴシック" panose="020B0400000000000000" pitchFamily="50" charset="-128"/>
                <a:ea typeface="BIZ UDPゴシック" panose="020B0400000000000000" pitchFamily="50" charset="-128"/>
              </a:rPr>
              <a:t>【</a:t>
            </a:r>
            <a:r>
              <a:rPr lang="ja-JP" altLang="en-US" sz="1000" b="1" dirty="0">
                <a:latin typeface="BIZ UDPゴシック" panose="020B0400000000000000" pitchFamily="50" charset="-128"/>
                <a:ea typeface="BIZ UDPゴシック" panose="020B0400000000000000" pitchFamily="50" charset="-128"/>
              </a:rPr>
              <a:t>典型例</a:t>
            </a:r>
            <a:r>
              <a:rPr lang="en-US" altLang="ja-JP" sz="1000" b="1" dirty="0">
                <a:latin typeface="BIZ UDPゴシック" panose="020B0400000000000000" pitchFamily="50" charset="-128"/>
                <a:ea typeface="BIZ UDPゴシック" panose="020B0400000000000000" pitchFamily="50" charset="-128"/>
              </a:rPr>
              <a:t>】</a:t>
            </a:r>
            <a:r>
              <a:rPr lang="ja-JP" altLang="en-US" sz="1000" dirty="0">
                <a:latin typeface="BIZ UDPゴシック" panose="020B0400000000000000" pitchFamily="50" charset="-128"/>
                <a:ea typeface="BIZ UDPゴシック" panose="020B0400000000000000" pitchFamily="50" charset="-128"/>
              </a:rPr>
              <a:t>市内在住４５歳男性。糖尿予備軍と医者から言われているが、仕事が忙しく自分の時間を取りにくいこともあり、</a:t>
            </a:r>
            <a:r>
              <a:rPr lang="ja-JP" altLang="en-US" sz="1000" u="sng" dirty="0">
                <a:latin typeface="BIZ UDPゴシック" panose="020B0400000000000000" pitchFamily="50" charset="-128"/>
                <a:ea typeface="BIZ UDPゴシック" panose="020B0400000000000000" pitchFamily="50" charset="-128"/>
              </a:rPr>
              <a:t>健康に向けて何から始めればいいかわからない</a:t>
            </a:r>
            <a:r>
              <a:rPr lang="ja-JP" altLang="en-US" sz="1000" dirty="0">
                <a:latin typeface="BIZ UDPゴシック" panose="020B0400000000000000" pitchFamily="50" charset="-128"/>
                <a:ea typeface="BIZ UDPゴシック" panose="020B0400000000000000" pitchFamily="50" charset="-128"/>
              </a:rPr>
              <a:t>。</a:t>
            </a:r>
            <a:r>
              <a:rPr lang="ja-JP" altLang="en-US" sz="1000" u="sng" dirty="0">
                <a:latin typeface="BIZ UDPゴシック" panose="020B0400000000000000" pitchFamily="50" charset="-128"/>
                <a:ea typeface="BIZ UDPゴシック" panose="020B0400000000000000" pitchFamily="50" charset="-128"/>
              </a:rPr>
              <a:t>今更健康的な活動をすることに気恥ずかしさ</a:t>
            </a:r>
            <a:r>
              <a:rPr lang="ja-JP" altLang="en-US" sz="1000" dirty="0">
                <a:latin typeface="BIZ UDPゴシック" panose="020B0400000000000000" pitchFamily="50" charset="-128"/>
                <a:ea typeface="BIZ UDPゴシック" panose="020B0400000000000000" pitchFamily="50" charset="-128"/>
              </a:rPr>
              <a:t>を感じ、今一歩踏み出せない。</a:t>
            </a:r>
            <a:endParaRPr lang="en-US" altLang="ja-JP" sz="1000" dirty="0">
              <a:latin typeface="BIZ UDPゴシック" panose="020B0400000000000000" pitchFamily="50" charset="-128"/>
              <a:ea typeface="BIZ UDPゴシック" panose="020B0400000000000000" pitchFamily="50" charset="-128"/>
            </a:endParaRPr>
          </a:p>
        </p:txBody>
      </p:sp>
      <p:sp>
        <p:nvSpPr>
          <p:cNvPr id="54" name="テキスト ボックス 53"/>
          <p:cNvSpPr txBox="1"/>
          <p:nvPr/>
        </p:nvSpPr>
        <p:spPr>
          <a:xfrm>
            <a:off x="207665" y="5566019"/>
            <a:ext cx="2881986" cy="738664"/>
          </a:xfrm>
          <a:prstGeom prst="rect">
            <a:avLst/>
          </a:prstGeom>
          <a:noFill/>
        </p:spPr>
        <p:txBody>
          <a:bodyPr wrap="square" rtlCol="0">
            <a:spAutoFit/>
          </a:bodyPr>
          <a:lstStyle/>
          <a:p>
            <a:r>
              <a:rPr lang="ja-JP" altLang="en-US" sz="1400" dirty="0">
                <a:latin typeface="BIZ UDPゴシック" panose="020B0400000000000000" pitchFamily="50" charset="-128"/>
                <a:ea typeface="BIZ UDPゴシック" panose="020B0400000000000000" pitchFamily="50" charset="-128"/>
              </a:rPr>
              <a:t>・</a:t>
            </a:r>
            <a:r>
              <a:rPr lang="en-US" altLang="ja-JP" sz="1400" dirty="0">
                <a:latin typeface="BIZ UDPゴシック" panose="020B0400000000000000" pitchFamily="50" charset="-128"/>
                <a:ea typeface="BIZ UDPゴシック" panose="020B0400000000000000" pitchFamily="50" charset="-128"/>
              </a:rPr>
              <a:t>5000</a:t>
            </a:r>
            <a:r>
              <a:rPr lang="ja-JP" altLang="en-US" sz="1400" dirty="0">
                <a:latin typeface="BIZ UDPゴシック" panose="020B0400000000000000" pitchFamily="50" charset="-128"/>
                <a:ea typeface="BIZ UDPゴシック" panose="020B0400000000000000" pitchFamily="50" charset="-128"/>
              </a:rPr>
              <a:t>人参加を想定。</a:t>
            </a:r>
            <a:endParaRPr lang="en-US" altLang="ja-JP" sz="1400" dirty="0">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a:t>
            </a:r>
            <a:r>
              <a:rPr lang="en-US" altLang="ja-JP" sz="1400" dirty="0">
                <a:latin typeface="BIZ UDPゴシック" panose="020B0400000000000000" pitchFamily="50" charset="-128"/>
                <a:ea typeface="BIZ UDPゴシック" panose="020B0400000000000000" pitchFamily="50" charset="-128"/>
              </a:rPr>
              <a:t>5,000</a:t>
            </a:r>
            <a:r>
              <a:rPr lang="ja-JP" altLang="en-US" sz="1400" dirty="0">
                <a:latin typeface="BIZ UDPゴシック" panose="020B0400000000000000" pitchFamily="50" charset="-128"/>
                <a:ea typeface="BIZ UDPゴシック" panose="020B0400000000000000" pitchFamily="50" charset="-128"/>
              </a:rPr>
              <a:t>円／人</a:t>
            </a:r>
            <a:r>
              <a:rPr lang="en-US" altLang="ja-JP" sz="1400" dirty="0">
                <a:latin typeface="BIZ UDPゴシック" panose="020B0400000000000000" pitchFamily="50" charset="-128"/>
                <a:ea typeface="BIZ UDPゴシック" panose="020B0400000000000000" pitchFamily="50" charset="-128"/>
              </a:rPr>
              <a:t>×5000</a:t>
            </a:r>
            <a:r>
              <a:rPr lang="ja-JP" altLang="en-US" sz="1400" dirty="0">
                <a:latin typeface="BIZ UDPゴシック" panose="020B0400000000000000" pitchFamily="50" charset="-128"/>
                <a:ea typeface="BIZ UDPゴシック" panose="020B0400000000000000" pitchFamily="50" charset="-128"/>
              </a:rPr>
              <a:t>人　　　</a:t>
            </a:r>
            <a:endParaRPr lang="en-US" altLang="ja-JP" sz="1400" dirty="0">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　　</a:t>
            </a:r>
            <a:r>
              <a:rPr lang="en-US" altLang="ja-JP" sz="1400" dirty="0">
                <a:latin typeface="BIZ UDPゴシック" panose="020B0400000000000000" pitchFamily="50" charset="-128"/>
                <a:ea typeface="BIZ UDPゴシック" panose="020B0400000000000000" pitchFamily="50" charset="-128"/>
              </a:rPr>
              <a:t>×80</a:t>
            </a:r>
            <a:r>
              <a:rPr lang="ja-JP" altLang="en-US" sz="1400" dirty="0">
                <a:latin typeface="BIZ UDPゴシック" panose="020B0400000000000000" pitchFamily="50" charset="-128"/>
                <a:ea typeface="BIZ UDPゴシック" panose="020B0400000000000000" pitchFamily="50" charset="-128"/>
              </a:rPr>
              <a:t>％達成＝</a:t>
            </a:r>
            <a:r>
              <a:rPr lang="en-US" altLang="ja-JP" sz="1400" dirty="0">
                <a:latin typeface="BIZ UDPゴシック" panose="020B0400000000000000" pitchFamily="50" charset="-128"/>
                <a:ea typeface="BIZ UDPゴシック" panose="020B0400000000000000" pitchFamily="50" charset="-128"/>
              </a:rPr>
              <a:t>2,000</a:t>
            </a:r>
            <a:r>
              <a:rPr lang="ja-JP" altLang="en-US" sz="1400" dirty="0">
                <a:latin typeface="BIZ UDPゴシック" panose="020B0400000000000000" pitchFamily="50" charset="-128"/>
                <a:ea typeface="BIZ UDPゴシック" panose="020B0400000000000000" pitchFamily="50" charset="-128"/>
              </a:rPr>
              <a:t>万円</a:t>
            </a:r>
            <a:endParaRPr lang="en-US" altLang="ja-JP" sz="1400" dirty="0">
              <a:latin typeface="BIZ UDPゴシック" panose="020B0400000000000000" pitchFamily="50" charset="-128"/>
              <a:ea typeface="BIZ UDPゴシック" panose="020B0400000000000000" pitchFamily="50" charset="-128"/>
            </a:endParaRPr>
          </a:p>
        </p:txBody>
      </p:sp>
      <p:sp>
        <p:nvSpPr>
          <p:cNvPr id="55" name="テキスト ボックス 54"/>
          <p:cNvSpPr txBox="1"/>
          <p:nvPr/>
        </p:nvSpPr>
        <p:spPr>
          <a:xfrm>
            <a:off x="480784" y="6279486"/>
            <a:ext cx="3092822" cy="307777"/>
          </a:xfrm>
          <a:prstGeom prst="rect">
            <a:avLst/>
          </a:prstGeom>
          <a:noFill/>
        </p:spPr>
        <p:txBody>
          <a:bodyPr wrap="square" rtlCol="0">
            <a:spAutoFit/>
          </a:bodyPr>
          <a:lstStyle/>
          <a:p>
            <a:r>
              <a:rPr lang="ja-JP" altLang="en-US" sz="1400" dirty="0">
                <a:latin typeface="BIZ UDPゴシック" panose="020B0400000000000000" pitchFamily="50" charset="-128"/>
                <a:ea typeface="BIZ UDPゴシック" panose="020B0400000000000000" pitchFamily="50" charset="-128"/>
              </a:rPr>
              <a:t>（そのほか、事務経費）</a:t>
            </a:r>
            <a:endParaRPr lang="en-US" altLang="ja-JP" sz="1400" dirty="0">
              <a:latin typeface="BIZ UDPゴシック" panose="020B0400000000000000" pitchFamily="50" charset="-128"/>
              <a:ea typeface="BIZ UDPゴシック" panose="020B0400000000000000" pitchFamily="50" charset="-128"/>
            </a:endParaRPr>
          </a:p>
        </p:txBody>
      </p:sp>
      <p:sp>
        <p:nvSpPr>
          <p:cNvPr id="56" name="正方形/長方形 55"/>
          <p:cNvSpPr/>
          <p:nvPr/>
        </p:nvSpPr>
        <p:spPr>
          <a:xfrm>
            <a:off x="169010" y="5169343"/>
            <a:ext cx="2753716" cy="370892"/>
          </a:xfrm>
          <a:prstGeom prst="rect">
            <a:avLst/>
          </a:prstGeom>
          <a:solidFill>
            <a:schemeClr val="bg1"/>
          </a:solidFill>
          <a:ln w="412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a:solidFill>
                  <a:schemeClr val="tx1"/>
                </a:solidFill>
                <a:latin typeface="BIZ UDPゴシック" panose="020B0400000000000000" pitchFamily="50" charset="-128"/>
                <a:ea typeface="BIZ UDPゴシック" panose="020B0400000000000000" pitchFamily="50" charset="-128"/>
              </a:rPr>
              <a:t>予算規模：約２</a:t>
            </a:r>
            <a:r>
              <a:rPr lang="en-US" altLang="ja-JP" dirty="0">
                <a:solidFill>
                  <a:schemeClr val="tx1"/>
                </a:solidFill>
                <a:latin typeface="BIZ UDPゴシック" panose="020B0400000000000000" pitchFamily="50" charset="-128"/>
                <a:ea typeface="BIZ UDPゴシック" panose="020B0400000000000000" pitchFamily="50" charset="-128"/>
              </a:rPr>
              <a:t>,</a:t>
            </a:r>
            <a:r>
              <a:rPr lang="ja-JP" altLang="en-US" dirty="0">
                <a:solidFill>
                  <a:schemeClr val="tx1"/>
                </a:solidFill>
                <a:latin typeface="BIZ UDPゴシック" panose="020B0400000000000000" pitchFamily="50" charset="-128"/>
                <a:ea typeface="BIZ UDPゴシック" panose="020B0400000000000000" pitchFamily="50" charset="-128"/>
              </a:rPr>
              <a:t>０</a:t>
            </a:r>
            <a:r>
              <a:rPr lang="en-US" altLang="ja-JP" dirty="0">
                <a:solidFill>
                  <a:schemeClr val="tx1"/>
                </a:solidFill>
                <a:latin typeface="BIZ UDPゴシック" panose="020B0400000000000000" pitchFamily="50" charset="-128"/>
                <a:ea typeface="BIZ UDPゴシック" panose="020B0400000000000000" pitchFamily="50" charset="-128"/>
              </a:rPr>
              <a:t>00</a:t>
            </a:r>
            <a:r>
              <a:rPr lang="ja-JP" altLang="en-US" dirty="0">
                <a:solidFill>
                  <a:schemeClr val="tx1"/>
                </a:solidFill>
                <a:latin typeface="BIZ UDPゴシック" panose="020B0400000000000000" pitchFamily="50" charset="-128"/>
                <a:ea typeface="BIZ UDPゴシック" panose="020B0400000000000000" pitchFamily="50" charset="-128"/>
              </a:rPr>
              <a:t>万円</a:t>
            </a:r>
            <a:endParaRPr kumimoji="1" lang="ja-JP" altLang="en-US" dirty="0">
              <a:solidFill>
                <a:schemeClr val="tx1"/>
              </a:solidFill>
              <a:latin typeface="BIZ UDPゴシック" panose="020B0400000000000000" pitchFamily="50" charset="-128"/>
              <a:ea typeface="BIZ UDPゴシック" panose="020B0400000000000000" pitchFamily="50" charset="-128"/>
            </a:endParaRPr>
          </a:p>
        </p:txBody>
      </p:sp>
      <p:sp>
        <p:nvSpPr>
          <p:cNvPr id="57" name="テキスト ボックス 56"/>
          <p:cNvSpPr txBox="1"/>
          <p:nvPr/>
        </p:nvSpPr>
        <p:spPr>
          <a:xfrm>
            <a:off x="3462393" y="5662312"/>
            <a:ext cx="3092822" cy="276999"/>
          </a:xfrm>
          <a:prstGeom prst="rect">
            <a:avLst/>
          </a:prstGeom>
          <a:noFill/>
        </p:spPr>
        <p:txBody>
          <a:bodyPr wrap="square" rtlCol="0">
            <a:spAutoFit/>
          </a:bodyPr>
          <a:lstStyle/>
          <a:p>
            <a:r>
              <a:rPr lang="ja-JP" altLang="en-US" sz="1200" u="sng" dirty="0">
                <a:latin typeface="BIZ UDPゴシック" panose="020B0400000000000000" pitchFamily="50" charset="-128"/>
                <a:ea typeface="BIZ UDPゴシック" panose="020B0400000000000000" pitchFamily="50" charset="-128"/>
              </a:rPr>
              <a:t>５年間</a:t>
            </a:r>
            <a:r>
              <a:rPr lang="ja-JP" altLang="en-US" sz="1200" dirty="0">
                <a:latin typeface="BIZ UDPゴシック" panose="020B0400000000000000" pitchFamily="50" charset="-128"/>
                <a:ea typeface="BIZ UDPゴシック" panose="020B0400000000000000" pitchFamily="50" charset="-128"/>
              </a:rPr>
              <a:t>で①医療費〇億円削減</a:t>
            </a:r>
            <a:endParaRPr lang="en-US" altLang="ja-JP" sz="1200" dirty="0">
              <a:latin typeface="BIZ UDPゴシック" panose="020B0400000000000000" pitchFamily="50" charset="-128"/>
              <a:ea typeface="BIZ UDPゴシック" panose="020B0400000000000000" pitchFamily="50" charset="-128"/>
            </a:endParaRPr>
          </a:p>
        </p:txBody>
      </p:sp>
      <p:sp>
        <p:nvSpPr>
          <p:cNvPr id="58" name="テキスト ボックス 57"/>
          <p:cNvSpPr txBox="1"/>
          <p:nvPr/>
        </p:nvSpPr>
        <p:spPr>
          <a:xfrm>
            <a:off x="4275863" y="5955386"/>
            <a:ext cx="2392661" cy="276999"/>
          </a:xfrm>
          <a:prstGeom prst="rect">
            <a:avLst/>
          </a:prstGeom>
          <a:noFill/>
        </p:spPr>
        <p:txBody>
          <a:bodyPr wrap="square" rtlCol="0">
            <a:spAutoFit/>
          </a:bodyPr>
          <a:lstStyle/>
          <a:p>
            <a:r>
              <a:rPr lang="ja-JP" altLang="en-US" sz="1200" dirty="0">
                <a:latin typeface="BIZ UDPゴシック" panose="020B0400000000000000" pitchFamily="50" charset="-128"/>
                <a:ea typeface="BIZ UDPゴシック" panose="020B0400000000000000" pitchFamily="50" charset="-128"/>
              </a:rPr>
              <a:t>②糖尿病患者〇人減</a:t>
            </a:r>
            <a:endParaRPr lang="en-US" altLang="ja-JP" sz="1200" dirty="0">
              <a:latin typeface="BIZ UDPゴシック" panose="020B0400000000000000" pitchFamily="50" charset="-128"/>
              <a:ea typeface="BIZ UDPゴシック" panose="020B0400000000000000" pitchFamily="50" charset="-128"/>
            </a:endParaRPr>
          </a:p>
        </p:txBody>
      </p:sp>
      <p:sp>
        <p:nvSpPr>
          <p:cNvPr id="59" name="テキスト ボックス 58"/>
          <p:cNvSpPr txBox="1"/>
          <p:nvPr/>
        </p:nvSpPr>
        <p:spPr>
          <a:xfrm>
            <a:off x="4291830" y="6260641"/>
            <a:ext cx="2176368" cy="276999"/>
          </a:xfrm>
          <a:prstGeom prst="rect">
            <a:avLst/>
          </a:prstGeom>
          <a:noFill/>
        </p:spPr>
        <p:txBody>
          <a:bodyPr wrap="square" rtlCol="0">
            <a:spAutoFit/>
          </a:bodyPr>
          <a:lstStyle/>
          <a:p>
            <a:r>
              <a:rPr lang="ja-JP" altLang="en-US" sz="1200" dirty="0">
                <a:latin typeface="BIZ UDPゴシック" panose="020B0400000000000000" pitchFamily="50" charset="-128"/>
                <a:ea typeface="BIZ UDPゴシック" panose="020B0400000000000000" pitchFamily="50" charset="-128"/>
              </a:rPr>
              <a:t>③メタボ患者〇人減</a:t>
            </a:r>
            <a:endParaRPr lang="en-US" altLang="ja-JP" sz="1200" dirty="0">
              <a:latin typeface="BIZ UDPゴシック" panose="020B0400000000000000" pitchFamily="50" charset="-128"/>
              <a:ea typeface="BIZ UDPゴシック" panose="020B0400000000000000" pitchFamily="50" charset="-128"/>
            </a:endParaRPr>
          </a:p>
        </p:txBody>
      </p:sp>
      <p:sp>
        <p:nvSpPr>
          <p:cNvPr id="60" name="テキスト ボックス 59"/>
          <p:cNvSpPr txBox="1"/>
          <p:nvPr/>
        </p:nvSpPr>
        <p:spPr>
          <a:xfrm>
            <a:off x="7030488" y="5723266"/>
            <a:ext cx="2392661" cy="276999"/>
          </a:xfrm>
          <a:prstGeom prst="rect">
            <a:avLst/>
          </a:prstGeom>
          <a:noFill/>
        </p:spPr>
        <p:txBody>
          <a:bodyPr wrap="square" rtlCol="0">
            <a:spAutoFit/>
          </a:bodyPr>
          <a:lstStyle/>
          <a:p>
            <a:r>
              <a:rPr lang="ja-JP" altLang="en-US" sz="1200" dirty="0">
                <a:latin typeface="BIZ UDPゴシック" panose="020B0400000000000000" pitchFamily="50" charset="-128"/>
                <a:ea typeface="BIZ UDPゴシック" panose="020B0400000000000000" pitchFamily="50" charset="-128"/>
              </a:rPr>
              <a:t>効果を測定しにくい</a:t>
            </a:r>
            <a:endParaRPr lang="en-US" altLang="ja-JP" sz="1200" dirty="0">
              <a:latin typeface="BIZ UDPゴシック" panose="020B0400000000000000" pitchFamily="50" charset="-128"/>
              <a:ea typeface="BIZ UDPゴシック" panose="020B0400000000000000" pitchFamily="50" charset="-128"/>
            </a:endParaRPr>
          </a:p>
        </p:txBody>
      </p:sp>
      <p:sp>
        <p:nvSpPr>
          <p:cNvPr id="61" name="テキスト ボックス 60"/>
          <p:cNvSpPr txBox="1"/>
          <p:nvPr/>
        </p:nvSpPr>
        <p:spPr>
          <a:xfrm>
            <a:off x="8435" y="-27490"/>
            <a:ext cx="5744696" cy="461665"/>
          </a:xfrm>
          <a:prstGeom prst="rect">
            <a:avLst/>
          </a:prstGeom>
          <a:noFill/>
        </p:spPr>
        <p:txBody>
          <a:bodyPr wrap="square" rtlCol="0">
            <a:spAutoFit/>
          </a:bodyPr>
          <a:lstStyle/>
          <a:p>
            <a:pPr algn="ctr"/>
            <a:r>
              <a:rPr lang="ja-JP" altLang="en-US" sz="2400" dirty="0">
                <a:latin typeface="BIZ UDPゴシック" panose="020B0400000000000000" pitchFamily="50" charset="-128"/>
                <a:ea typeface="BIZ UDPゴシック" panose="020B0400000000000000" pitchFamily="50" charset="-128"/>
              </a:rPr>
              <a:t>健康に向けた行動へのインセンティブ付与</a:t>
            </a:r>
          </a:p>
        </p:txBody>
      </p:sp>
      <p:sp>
        <p:nvSpPr>
          <p:cNvPr id="62" name="テキスト ボックス 61"/>
          <p:cNvSpPr txBox="1"/>
          <p:nvPr/>
        </p:nvSpPr>
        <p:spPr>
          <a:xfrm>
            <a:off x="5753131" y="45268"/>
            <a:ext cx="4035640" cy="338554"/>
          </a:xfrm>
          <a:prstGeom prst="rect">
            <a:avLst/>
          </a:prstGeom>
          <a:noFill/>
        </p:spPr>
        <p:txBody>
          <a:bodyPr wrap="square" rtlCol="0">
            <a:spAutoFit/>
          </a:bodyPr>
          <a:lstStyle/>
          <a:p>
            <a:pPr algn="ctr"/>
            <a:r>
              <a:rPr lang="ja-JP" altLang="en-US" sz="1600" dirty="0">
                <a:latin typeface="BIZ UDPゴシック" panose="020B0400000000000000" pitchFamily="50" charset="-128"/>
                <a:ea typeface="BIZ UDPゴシック" panose="020B0400000000000000" pitchFamily="50" charset="-128"/>
              </a:rPr>
              <a:t>総社大学　４年　総社　花子（保健福祉部）</a:t>
            </a:r>
            <a:endParaRPr kumimoji="1" lang="ja-JP" altLang="en-US" sz="16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34400723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lnSpc>
            <a:spcPts val="1900"/>
          </a:lnSpc>
          <a:defRPr sz="1050" dirty="0"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589</TotalTime>
  <Words>802</Words>
  <Application>Microsoft Office PowerPoint</Application>
  <PresentationFormat>A4 210 x 297 mm</PresentationFormat>
  <Paragraphs>66</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BIZ UDPゴシック</vt:lpstr>
      <vt:lpstr>Arial</vt:lpstr>
      <vt:lpstr>Calibri</vt:lpstr>
      <vt:lpstr>Calibri Light</vt:lpstr>
      <vt:lpstr>Office テーマ</vt:lpstr>
      <vt:lpstr>PowerPoint プレゼンテーション</vt:lpstr>
      <vt:lpstr>PowerPoint プレゼンテーション</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c:title>
  <dc:creator>-</dc:creator>
  <cp:lastModifiedBy>-</cp:lastModifiedBy>
  <cp:revision>0</cp:revision>
  <cp:lastPrinted>2022-07-01T06:26:49Z</cp:lastPrinted>
  <dcterms:created xsi:type="dcterms:W3CDTF">2021-02-23T06:18:49Z</dcterms:created>
  <dcterms:modified xsi:type="dcterms:W3CDTF">2021-02-23T06:18:49Z</dcterms:modified>
</cp:coreProperties>
</file>