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0512425" cy="15122525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CC9900"/>
    <a:srgbClr val="CCFFFF"/>
    <a:srgbClr val="FFCCCC"/>
    <a:srgbClr val="000000"/>
    <a:srgbClr val="FF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9" autoAdjust="0"/>
    <p:restoredTop sz="94598" autoAdjust="0"/>
  </p:normalViewPr>
  <p:slideViewPr>
    <p:cSldViewPr>
      <p:cViewPr varScale="1">
        <p:scale>
          <a:sx n="36" d="100"/>
          <a:sy n="36" d="100"/>
        </p:scale>
        <p:origin x="2424" y="77"/>
      </p:cViewPr>
      <p:guideLst>
        <p:guide orient="horz" pos="454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1979" cy="49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>
            <a:lvl1pPr algn="l" defTabSz="955819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21" y="3"/>
            <a:ext cx="2950374" cy="49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>
            <a:lvl1pPr algn="r" defTabSz="955819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2963" y="742950"/>
            <a:ext cx="25892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44" y="4720987"/>
            <a:ext cx="5443513" cy="44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372"/>
            <a:ext cx="2951979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4" tIns="47773" rIns="95544" bIns="47773" numCol="1" anchor="b" anchorCtr="0" compatLnSpc="1">
            <a:prstTxWarp prst="textNoShape">
              <a:avLst/>
            </a:prstTxWarp>
          </a:bodyPr>
          <a:lstStyle>
            <a:lvl1pPr algn="l" defTabSz="955819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21" y="9440372"/>
            <a:ext cx="2950374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4" tIns="47773" rIns="95544" bIns="47773" numCol="1" anchor="b" anchorCtr="0" compatLnSpc="1">
            <a:prstTxWarp prst="textNoShape">
              <a:avLst/>
            </a:prstTxWarp>
          </a:bodyPr>
          <a:lstStyle>
            <a:lvl1pPr algn="r" defTabSz="955819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9D8F3A-376E-44F4-91C2-A1A8D02D61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0722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9170" indent="-288142" defTabSz="955675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52571" indent="-230514" defTabSz="955675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13600" indent="-230514" defTabSz="955675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74628" indent="-230514" defTabSz="955675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35657" indent="-230514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96684" indent="-230514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57714" indent="-230514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918743" indent="-230514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fld id="{DADB7847-C970-4B41-9FB4-A71BE6518D77}" type="slidenum">
              <a:rPr lang="en-US" altLang="ja-JP" sz="1200">
                <a:ea typeface="ＭＳ Ｐゴシック" panose="020B0600070205080204" pitchFamily="50" charset="-128"/>
              </a:rPr>
              <a:pPr/>
              <a:t>1</a:t>
            </a:fld>
            <a:endParaRPr lang="en-US" altLang="ja-JP" sz="1200">
              <a:ea typeface="ＭＳ Ｐゴシック" panose="020B0600070205080204" pitchFamily="50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022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14450" y="2474913"/>
            <a:ext cx="7883525" cy="5264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4450" y="7942263"/>
            <a:ext cx="7883525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CF56-822C-4A55-82C8-4BD7383A14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8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75B44-391A-4BD5-9391-3B452BBAE9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41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23175" y="606425"/>
            <a:ext cx="2365375" cy="12901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3875" y="606425"/>
            <a:ext cx="6946900" cy="12901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FF04-AA39-40C4-AD15-8D0694229A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198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23875" y="606425"/>
            <a:ext cx="9464675" cy="129016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6DB3-9D22-4141-815A-4F979AF937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743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D441-E38D-41F6-9F2F-35A0E80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43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7550" y="3770313"/>
            <a:ext cx="9066213" cy="6289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17550" y="10120313"/>
            <a:ext cx="9066213" cy="33083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A9BD-4A2D-4283-92C9-AAEC9BF3B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4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3875" y="3529013"/>
            <a:ext cx="4656138" cy="99790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32413" y="3529013"/>
            <a:ext cx="4656137" cy="99790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6209-68D6-434D-9962-8E1A37F6A2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2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804863"/>
            <a:ext cx="9067800" cy="29225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3900" y="3706813"/>
            <a:ext cx="4448175" cy="1817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23900" y="5524500"/>
            <a:ext cx="4448175" cy="81248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21300" y="3706813"/>
            <a:ext cx="4470400" cy="1817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21300" y="5524500"/>
            <a:ext cx="4470400" cy="81248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F5DE-175E-4B9D-BEA8-5DB9C60BD9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78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1194-B81E-456F-8B53-7EA751A78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14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419C-7ED9-4C4B-B998-8758C9084D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2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1008063"/>
            <a:ext cx="3390900" cy="3529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8813" y="2178050"/>
            <a:ext cx="5322887" cy="10745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23900" y="4537075"/>
            <a:ext cx="3390900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4315-D487-40AC-AE71-B91F8AC1C2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93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1008063"/>
            <a:ext cx="3390900" cy="3529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68813" y="2178050"/>
            <a:ext cx="5322887" cy="10745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23900" y="4537075"/>
            <a:ext cx="3390900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7CFA-2E7A-47E3-B3BF-BD94F9D3D2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97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606425"/>
            <a:ext cx="94646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3" tIns="73756" rIns="147513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3529013"/>
            <a:ext cx="9464675" cy="99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3875" y="13769975"/>
            <a:ext cx="24558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 algn="l" defTabSz="1474788" eaLnBrk="1" hangingPunct="1">
              <a:defRPr sz="23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13769975"/>
            <a:ext cx="33305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 algn="ctr" defTabSz="1474788" eaLnBrk="1" hangingPunct="1">
              <a:defRPr sz="23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2688" y="13769975"/>
            <a:ext cx="245586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>
            <a:lvl1pPr algn="r" defTabSz="1474788" eaLnBrk="1" hangingPunct="1">
              <a:defRPr sz="2300">
                <a:ea typeface="+mn-ea"/>
              </a:defRPr>
            </a:lvl1pPr>
          </a:lstStyle>
          <a:p>
            <a:pPr>
              <a:defRPr/>
            </a:pPr>
            <a:fld id="{F09A4CE6-E4A6-47C8-9583-528222076D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kumimoji="1" sz="7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552450" indent="-552450" algn="l" defTabSz="1474788" rtl="0" eaLnBrk="0" fontAlgn="base" hangingPunct="0">
        <a:spcBef>
          <a:spcPct val="20000"/>
        </a:spcBef>
        <a:spcAft>
          <a:spcPct val="0"/>
        </a:spcAft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63" indent="-461963" algn="l" defTabSz="1474788" rtl="0" eaLnBrk="0" fontAlgn="base" hangingPunct="0">
        <a:spcBef>
          <a:spcPct val="20000"/>
        </a:spcBef>
        <a:spcAft>
          <a:spcPct val="0"/>
        </a:spcAft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4675" indent="-369888" algn="l" defTabSz="1474788" rtl="0" eaLnBrk="0" fontAlgn="base" hangingPunct="0">
        <a:spcBef>
          <a:spcPct val="20000"/>
        </a:spcBef>
        <a:spcAft>
          <a:spcPct val="0"/>
        </a:spcAft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75" indent="-368300" algn="l" defTabSz="1474788" rtl="0" eaLnBrk="0" fontAlgn="base" hangingPunct="0">
        <a:spcBef>
          <a:spcPct val="20000"/>
        </a:spcBef>
        <a:spcAft>
          <a:spcPct val="0"/>
        </a:spcAft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875" indent="-366713" algn="l" defTabSz="1474788" rtl="0" eaLnBrk="0" fontAlgn="base" hangingPunct="0">
        <a:spcBef>
          <a:spcPct val="20000"/>
        </a:spcBef>
        <a:spcAft>
          <a:spcPct val="0"/>
        </a:spcAft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1888" y="7696200"/>
            <a:ext cx="4765675" cy="344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903371" y="11207750"/>
            <a:ext cx="567132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10" tIns="10244" rIns="85610" bIns="10244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27050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4100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1150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06613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638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210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782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354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阪神淡路大震災（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７年）での住宅の被害状況</a:t>
            </a:r>
          </a:p>
        </p:txBody>
      </p:sp>
      <p:sp>
        <p:nvSpPr>
          <p:cNvPr id="3078" name="AutoShape 19"/>
          <p:cNvSpPr>
            <a:spLocks noChangeArrowheads="1"/>
          </p:cNvSpPr>
          <p:nvPr/>
        </p:nvSpPr>
        <p:spPr bwMode="auto">
          <a:xfrm>
            <a:off x="981075" y="13187363"/>
            <a:ext cx="8524875" cy="111601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366" tIns="52683" rIns="105366" bIns="52683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27050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4100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1150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06613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638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210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782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354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ea typeface="HG丸ｺﾞｼｯｸM-PRO" panose="020F0600000000000000" pitchFamily="50" charset="-128"/>
              </a:rPr>
              <a:t>総社市役所建設部建築住宅課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bg1"/>
                </a:solidFill>
                <a:ea typeface="HG丸ｺﾞｼｯｸM-PRO" panose="020F0600000000000000" pitchFamily="50" charset="-128"/>
              </a:rPr>
              <a:t>℡</a:t>
            </a:r>
            <a:r>
              <a:rPr lang="ja-JP" altLang="en-US" sz="2800" b="1">
                <a:solidFill>
                  <a:schemeClr val="bg1"/>
                </a:solidFill>
                <a:ea typeface="HG丸ｺﾞｼｯｸM-PRO" panose="020F0600000000000000" pitchFamily="50" charset="-128"/>
              </a:rPr>
              <a:t>０８６６－９２－８２８９</a:t>
            </a:r>
          </a:p>
        </p:txBody>
      </p:sp>
      <p:sp>
        <p:nvSpPr>
          <p:cNvPr id="3079" name="Oval 20"/>
          <p:cNvSpPr>
            <a:spLocks noChangeArrowheads="1"/>
          </p:cNvSpPr>
          <p:nvPr/>
        </p:nvSpPr>
        <p:spPr bwMode="auto">
          <a:xfrm>
            <a:off x="1341438" y="7245350"/>
            <a:ext cx="2316162" cy="2497138"/>
          </a:xfrm>
          <a:prstGeom prst="ellipse">
            <a:avLst/>
          </a:prstGeom>
          <a:noFill/>
          <a:ln w="3810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3080" name="Line 21"/>
          <p:cNvSpPr>
            <a:spLocks noChangeShapeType="1"/>
          </p:cNvSpPr>
          <p:nvPr/>
        </p:nvSpPr>
        <p:spPr bwMode="auto">
          <a:xfrm>
            <a:off x="1655763" y="7785100"/>
            <a:ext cx="1625600" cy="1435100"/>
          </a:xfrm>
          <a:prstGeom prst="line">
            <a:avLst/>
          </a:prstGeom>
          <a:noFill/>
          <a:ln w="3810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65163" y="7651750"/>
            <a:ext cx="3811587" cy="173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1200" b="1" kern="10">
                <a:ln w="317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ＳＴＯＰ！</a:t>
            </a:r>
          </a:p>
          <a:p>
            <a:pPr algn="ctr" eaLnBrk="1" hangingPunct="1">
              <a:defRPr/>
            </a:pPr>
            <a:r>
              <a:rPr lang="ja-JP" altLang="en-US" sz="1200" b="1" kern="10">
                <a:ln w="317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地震被害</a:t>
            </a:r>
            <a:r>
              <a:rPr lang="en-US" altLang="ja-JP" sz="1200" b="1" kern="10">
                <a:ln w="317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!!</a:t>
            </a:r>
            <a:endParaRPr lang="ja-JP" altLang="en-US" sz="1200" b="1" kern="10">
              <a:ln w="31750">
                <a:solidFill>
                  <a:srgbClr val="FFCC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82" name="WordArt 27"/>
          <p:cNvSpPr>
            <a:spLocks noChangeArrowheads="1" noChangeShapeType="1" noTextEdit="1"/>
          </p:cNvSpPr>
          <p:nvPr/>
        </p:nvSpPr>
        <p:spPr bwMode="auto">
          <a:xfrm>
            <a:off x="576263" y="10531475"/>
            <a:ext cx="382587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これからも住み続ける</a:t>
            </a:r>
          </a:p>
          <a:p>
            <a:pPr algn="ctr"/>
            <a:r>
              <a:rPr lang="ja-JP" altLang="en-US" sz="24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我が家のために！　　</a:t>
            </a:r>
          </a:p>
        </p:txBody>
      </p:sp>
      <p:sp>
        <p:nvSpPr>
          <p:cNvPr id="3083" name="WordArt 30"/>
          <p:cNvSpPr>
            <a:spLocks noChangeArrowheads="1" noChangeShapeType="1" noTextEdit="1"/>
          </p:cNvSpPr>
          <p:nvPr/>
        </p:nvSpPr>
        <p:spPr bwMode="auto">
          <a:xfrm>
            <a:off x="576263" y="11791950"/>
            <a:ext cx="57594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家族の命と財産を守る我が家を </a:t>
            </a:r>
          </a:p>
          <a:p>
            <a:pPr algn="ctr"/>
            <a:r>
              <a:rPr lang="ja-JP" altLang="en-US" sz="24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地震被害から守るために！　　　</a:t>
            </a:r>
          </a:p>
        </p:txBody>
      </p:sp>
      <p:sp>
        <p:nvSpPr>
          <p:cNvPr id="3084" name="Text Box 33"/>
          <p:cNvSpPr txBox="1">
            <a:spLocks noChangeArrowheads="1"/>
          </p:cNvSpPr>
          <p:nvPr/>
        </p:nvSpPr>
        <p:spPr bwMode="auto">
          <a:xfrm>
            <a:off x="812800" y="2565400"/>
            <a:ext cx="8866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366" tIns="52683" rIns="105366" bIns="52683"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27050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4100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1150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06613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638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210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782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354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昭和</a:t>
            </a:r>
            <a:r>
              <a:rPr lang="en-US" altLang="ja-JP" sz="2800" b="1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lang="ja-JP" altLang="en-US" sz="2800" b="1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年以前建築の木造住宅は，まずは耐震診断を</a:t>
            </a:r>
            <a:r>
              <a:rPr lang="en-US" altLang="ja-JP" sz="2800" b="1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</a:p>
        </p:txBody>
      </p:sp>
      <p:sp>
        <p:nvSpPr>
          <p:cNvPr id="3085" name="WordArt 35"/>
          <p:cNvSpPr>
            <a:spLocks noChangeArrowheads="1" noChangeShapeType="1" noTextEdit="1"/>
          </p:cNvSpPr>
          <p:nvPr/>
        </p:nvSpPr>
        <p:spPr bwMode="auto">
          <a:xfrm>
            <a:off x="1206500" y="811213"/>
            <a:ext cx="8101013" cy="1214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ja-JP" altLang="en-US" sz="3200" b="1" i="1" kern="10"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耐震改修のすすめ</a:t>
            </a:r>
          </a:p>
        </p:txBody>
      </p:sp>
      <p:sp>
        <p:nvSpPr>
          <p:cNvPr id="3086" name="Rectangle 37"/>
          <p:cNvSpPr>
            <a:spLocks noChangeArrowheads="1"/>
          </p:cNvSpPr>
          <p:nvPr/>
        </p:nvSpPr>
        <p:spPr bwMode="auto">
          <a:xfrm>
            <a:off x="757238" y="720725"/>
            <a:ext cx="8997950" cy="14398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88" y="3580313"/>
            <a:ext cx="4756289" cy="3170859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03371" y="6819434"/>
            <a:ext cx="49641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10" tIns="10244" rIns="85610" bIns="10244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27050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54100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1150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06613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638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210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782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35413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熊本地震（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H28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年）での住宅の被害状況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 rot="-582569">
            <a:off x="665163" y="3465513"/>
            <a:ext cx="4613275" cy="268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200" b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地震は，　　</a:t>
            </a:r>
          </a:p>
          <a:p>
            <a:pPr algn="ctr"/>
            <a:r>
              <a:rPr lang="ja-JP" altLang="en-US" sz="1200" b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いつ起こるか</a:t>
            </a:r>
          </a:p>
          <a:p>
            <a:pPr algn="ctr"/>
            <a:r>
              <a:rPr lang="ja-JP" altLang="en-US" sz="1200" b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わからない！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6"/>
          <p:cNvSpPr>
            <a:spLocks noChangeArrowheads="1"/>
          </p:cNvSpPr>
          <p:nvPr/>
        </p:nvSpPr>
        <p:spPr bwMode="auto">
          <a:xfrm>
            <a:off x="758825" y="720725"/>
            <a:ext cx="8997950" cy="1439863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1141413" y="784225"/>
            <a:ext cx="288131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あなたのお家の</a:t>
            </a:r>
          </a:p>
        </p:txBody>
      </p:sp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1590675" y="1189038"/>
            <a:ext cx="2744788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耐震診断</a:t>
            </a:r>
          </a:p>
        </p:txBody>
      </p:sp>
      <p:sp>
        <p:nvSpPr>
          <p:cNvPr id="5125" name="WordArt 12"/>
          <p:cNvSpPr>
            <a:spLocks noChangeArrowheads="1" noChangeShapeType="1" noTextEdit="1"/>
          </p:cNvSpPr>
          <p:nvPr/>
        </p:nvSpPr>
        <p:spPr bwMode="auto">
          <a:xfrm>
            <a:off x="4491038" y="1350963"/>
            <a:ext cx="180975" cy="179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8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・</a:t>
            </a:r>
          </a:p>
        </p:txBody>
      </p:sp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>
            <a:off x="4876800" y="1189038"/>
            <a:ext cx="2700338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耐震補強</a:t>
            </a: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7712075" y="1323975"/>
            <a:ext cx="3794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は，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6407150" y="1774825"/>
            <a:ext cx="2609850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お済ですか</a:t>
            </a:r>
            <a:r>
              <a:rPr lang="en-US" altLang="ja-JP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!!!</a:t>
            </a:r>
            <a:endParaRPr lang="ja-JP" alt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HG丸ｺﾞｼｯｸM-PRO" panose="020F0600000000000000" pitchFamily="50" charset="-128"/>
            </a:endParaRPr>
          </a:p>
        </p:txBody>
      </p:sp>
      <p:graphicFrame>
        <p:nvGraphicFramePr>
          <p:cNvPr id="5129" name="Object 18"/>
          <p:cNvGraphicFramePr>
            <a:graphicFrameLocks noGrp="1" noChangeAspect="1"/>
          </p:cNvGraphicFramePr>
          <p:nvPr>
            <p:ph/>
          </p:nvPr>
        </p:nvGraphicFramePr>
        <p:xfrm>
          <a:off x="5661025" y="2990850"/>
          <a:ext cx="401955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グラフ" r:id="rId3" imgW="4905381" imgH="3600523" progId="Excel.Chart.8">
                  <p:embed/>
                </p:oleObj>
              </mc:Choice>
              <mc:Fallback>
                <p:oleObj name="グラフ" r:id="rId3" imgW="4905381" imgH="3600523" progId="Excel.Chart.8">
                  <p:embed/>
                  <p:pic>
                    <p:nvPicPr>
                      <p:cNvPr id="0" name="Picture 6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2990850"/>
                        <a:ext cx="401955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6156325" y="4791075"/>
            <a:ext cx="3048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24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E7E2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建物等倒壊による圧死</a:t>
            </a:r>
          </a:p>
          <a:p>
            <a:pPr algn="ctr" eaLnBrk="1" hangingPunct="1">
              <a:defRPr/>
            </a:pPr>
            <a:r>
              <a:rPr lang="en-US" altLang="ja-JP" sz="24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E7E2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87.8</a:t>
            </a:r>
            <a:r>
              <a:rPr lang="ja-JP" altLang="en-US" sz="24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E7E2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</a:p>
        </p:txBody>
      </p:sp>
      <p:sp>
        <p:nvSpPr>
          <p:cNvPr id="5131" name="Line 22"/>
          <p:cNvSpPr>
            <a:spLocks noChangeShapeType="1"/>
          </p:cNvSpPr>
          <p:nvPr/>
        </p:nvSpPr>
        <p:spPr bwMode="auto">
          <a:xfrm flipH="1">
            <a:off x="6561138" y="3665538"/>
            <a:ext cx="765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5795963" y="3441700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焼死</a:t>
            </a:r>
          </a:p>
          <a:p>
            <a:pPr algn="ctr" eaLnBrk="1" hangingPunct="1">
              <a:defRPr/>
            </a:pPr>
            <a:r>
              <a:rPr lang="en-US" altLang="ja-JP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10.0</a:t>
            </a:r>
            <a:r>
              <a:rPr lang="ja-JP" altLang="en-US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 flipH="1">
            <a:off x="7642225" y="3486150"/>
            <a:ext cx="944563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8856663" y="3306763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その他</a:t>
            </a:r>
          </a:p>
          <a:p>
            <a:pPr algn="ctr" eaLnBrk="1" hangingPunct="1">
              <a:defRPr/>
            </a:pPr>
            <a:r>
              <a:rPr lang="en-US" altLang="ja-JP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2.2</a:t>
            </a:r>
            <a:r>
              <a:rPr lang="ja-JP" altLang="en-US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</a:p>
        </p:txBody>
      </p:sp>
      <p:sp>
        <p:nvSpPr>
          <p:cNvPr id="2" name="WordArt 26"/>
          <p:cNvSpPr>
            <a:spLocks noChangeArrowheads="1" noChangeShapeType="1" noTextEdit="1"/>
          </p:cNvSpPr>
          <p:nvPr/>
        </p:nvSpPr>
        <p:spPr bwMode="auto">
          <a:xfrm>
            <a:off x="5481638" y="2630488"/>
            <a:ext cx="4275137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8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阪神淡路大震災直後の死者約５，５００人の死因割合</a:t>
            </a:r>
          </a:p>
        </p:txBody>
      </p:sp>
      <p:sp>
        <p:nvSpPr>
          <p:cNvPr id="5136" name="WordArt 28"/>
          <p:cNvSpPr>
            <a:spLocks noChangeArrowheads="1" noChangeShapeType="1" noTextEdit="1"/>
          </p:cNvSpPr>
          <p:nvPr/>
        </p:nvSpPr>
        <p:spPr bwMode="auto">
          <a:xfrm>
            <a:off x="755650" y="6076950"/>
            <a:ext cx="900112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被害の大半は昭和５６年５月以前に建てられた木造住宅です</a:t>
            </a:r>
          </a:p>
        </p:txBody>
      </p:sp>
      <p:pic>
        <p:nvPicPr>
          <p:cNvPr id="513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047163"/>
            <a:ext cx="25209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063413"/>
            <a:ext cx="23399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8775700"/>
            <a:ext cx="21002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2069763"/>
            <a:ext cx="2384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755650" y="8324850"/>
            <a:ext cx="4319588" cy="2789238"/>
          </a:xfrm>
          <a:prstGeom prst="foldedCorner">
            <a:avLst>
              <a:gd name="adj" fmla="val 12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42" name="AutoShape 53"/>
          <p:cNvSpPr>
            <a:spLocks noChangeArrowheads="1"/>
          </p:cNvSpPr>
          <p:nvPr/>
        </p:nvSpPr>
        <p:spPr bwMode="auto">
          <a:xfrm>
            <a:off x="1219200" y="7065963"/>
            <a:ext cx="8054975" cy="676275"/>
          </a:xfrm>
          <a:prstGeom prst="wedgeRoundRectCallout">
            <a:avLst>
              <a:gd name="adj1" fmla="val 5676"/>
              <a:gd name="adj2" fmla="val 89435"/>
              <a:gd name="adj3" fmla="val 16667"/>
            </a:avLst>
          </a:prstGeom>
          <a:solidFill>
            <a:srgbClr val="D9EDE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ea typeface="HG丸ｺﾞｼｯｸM-PRO" panose="020F0600000000000000" pitchFamily="50" charset="-128"/>
              </a:rPr>
              <a:t>地震による被害の主な原因は・・・・・</a:t>
            </a:r>
          </a:p>
        </p:txBody>
      </p:sp>
      <p:sp>
        <p:nvSpPr>
          <p:cNvPr id="4" name="Line 57"/>
          <p:cNvSpPr>
            <a:spLocks noChangeShapeType="1"/>
          </p:cNvSpPr>
          <p:nvPr/>
        </p:nvSpPr>
        <p:spPr bwMode="auto">
          <a:xfrm>
            <a:off x="4086225" y="9675813"/>
            <a:ext cx="539750" cy="0"/>
          </a:xfrm>
          <a:prstGeom prst="line">
            <a:avLst/>
          </a:prstGeom>
          <a:noFill/>
          <a:ln w="101600">
            <a:solidFill>
              <a:srgbClr val="D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4" name="Line 58"/>
          <p:cNvSpPr>
            <a:spLocks noChangeShapeType="1"/>
          </p:cNvSpPr>
          <p:nvPr/>
        </p:nvSpPr>
        <p:spPr bwMode="auto">
          <a:xfrm flipH="1">
            <a:off x="2646363" y="9675813"/>
            <a:ext cx="539750" cy="0"/>
          </a:xfrm>
          <a:prstGeom prst="line">
            <a:avLst/>
          </a:prstGeom>
          <a:noFill/>
          <a:ln w="101600">
            <a:solidFill>
              <a:srgbClr val="D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3906838" y="9047163"/>
            <a:ext cx="1125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>
                <a:ea typeface="HG丸ｺﾞｼｯｸM-PRO" panose="020F0600000000000000" pitchFamily="50" charset="-128"/>
              </a:rPr>
              <a:t>屋根が重い</a:t>
            </a:r>
          </a:p>
        </p:txBody>
      </p:sp>
      <p:sp>
        <p:nvSpPr>
          <p:cNvPr id="5146" name="Rectangle 61"/>
          <p:cNvSpPr>
            <a:spLocks noChangeArrowheads="1"/>
          </p:cNvSpPr>
          <p:nvPr/>
        </p:nvSpPr>
        <p:spPr bwMode="auto">
          <a:xfrm>
            <a:off x="755650" y="8324850"/>
            <a:ext cx="1800225" cy="81121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屋根の重量</a:t>
            </a:r>
          </a:p>
        </p:txBody>
      </p:sp>
      <p:sp>
        <p:nvSpPr>
          <p:cNvPr id="5147" name="Rectangle 62"/>
          <p:cNvSpPr>
            <a:spLocks noChangeArrowheads="1"/>
          </p:cNvSpPr>
          <p:nvPr/>
        </p:nvSpPr>
        <p:spPr bwMode="auto">
          <a:xfrm>
            <a:off x="5435600" y="8324850"/>
            <a:ext cx="1800225" cy="809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上下階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壁のバランス</a:t>
            </a:r>
          </a:p>
        </p:txBody>
      </p:sp>
      <p:sp>
        <p:nvSpPr>
          <p:cNvPr id="5148" name="Rectangle 63"/>
          <p:cNvSpPr>
            <a:spLocks noChangeArrowheads="1"/>
          </p:cNvSpPr>
          <p:nvPr/>
        </p:nvSpPr>
        <p:spPr bwMode="auto">
          <a:xfrm>
            <a:off x="5435600" y="11612563"/>
            <a:ext cx="1800225" cy="809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建物の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腐食や老朽化</a:t>
            </a:r>
          </a:p>
        </p:txBody>
      </p:sp>
      <p:sp>
        <p:nvSpPr>
          <p:cNvPr id="5149" name="Rectangle 64"/>
          <p:cNvSpPr>
            <a:spLocks noChangeArrowheads="1"/>
          </p:cNvSpPr>
          <p:nvPr/>
        </p:nvSpPr>
        <p:spPr bwMode="auto">
          <a:xfrm>
            <a:off x="755650" y="11612563"/>
            <a:ext cx="1800225" cy="809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地震の揺れに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耐える壁の配置</a:t>
            </a:r>
          </a:p>
        </p:txBody>
      </p:sp>
      <p:sp>
        <p:nvSpPr>
          <p:cNvPr id="5150" name="Text Box 65"/>
          <p:cNvSpPr txBox="1">
            <a:spLocks noChangeArrowheads="1"/>
          </p:cNvSpPr>
          <p:nvPr/>
        </p:nvSpPr>
        <p:spPr bwMode="auto">
          <a:xfrm>
            <a:off x="755650" y="12680950"/>
            <a:ext cx="2070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>
                <a:ea typeface="HG丸ｺﾞｼｯｸM-PRO" panose="020F0600000000000000" pitchFamily="50" charset="-128"/>
              </a:rPr>
              <a:t>筋かいなどが入った，</a:t>
            </a:r>
            <a:r>
              <a:rPr lang="ja-JP" altLang="en-US" sz="1600" b="1">
                <a:solidFill>
                  <a:schemeClr val="accent2"/>
                </a:solidFill>
                <a:ea typeface="HG丸ｺﾞｼｯｸM-PRO" panose="020F0600000000000000" pitchFamily="50" charset="-128"/>
              </a:rPr>
              <a:t>地震力を受持つ壁が少ない</a:t>
            </a:r>
            <a:r>
              <a:rPr lang="ja-JP" altLang="en-US" sz="1600">
                <a:ea typeface="HG丸ｺﾞｼｯｸM-PRO" panose="020F0600000000000000" pitchFamily="50" charset="-128"/>
              </a:rPr>
              <a:t>と大きな被害になる可能性があります。</a:t>
            </a:r>
          </a:p>
        </p:txBody>
      </p:sp>
      <p:sp>
        <p:nvSpPr>
          <p:cNvPr id="5151" name="Text Box 66"/>
          <p:cNvSpPr txBox="1">
            <a:spLocks noChangeArrowheads="1"/>
          </p:cNvSpPr>
          <p:nvPr/>
        </p:nvSpPr>
        <p:spPr bwMode="auto">
          <a:xfrm>
            <a:off x="5435600" y="9359900"/>
            <a:ext cx="19796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1">
                <a:solidFill>
                  <a:schemeClr val="accent2"/>
                </a:solidFill>
                <a:ea typeface="HG丸ｺﾞｼｯｸM-PRO" panose="020F0600000000000000" pitchFamily="50" charset="-128"/>
              </a:rPr>
              <a:t>１階が車庫や店舗</a:t>
            </a:r>
            <a:r>
              <a:rPr lang="ja-JP" altLang="en-US" sz="1600">
                <a:ea typeface="HG丸ｺﾞｼｯｸM-PRO" panose="020F0600000000000000" pitchFamily="50" charset="-128"/>
              </a:rPr>
              <a:t>などで</a:t>
            </a:r>
            <a:r>
              <a:rPr lang="ja-JP" altLang="en-US" sz="1600" b="1">
                <a:solidFill>
                  <a:schemeClr val="accent2"/>
                </a:solidFill>
                <a:ea typeface="HG丸ｺﾞｼｯｸM-PRO" panose="020F0600000000000000" pitchFamily="50" charset="-128"/>
              </a:rPr>
              <a:t>壁が少なく</a:t>
            </a:r>
            <a:r>
              <a:rPr lang="ja-JP" altLang="en-US" sz="1600">
                <a:ea typeface="HG丸ｺﾞｼｯｸM-PRO" panose="020F0600000000000000" pitchFamily="50" charset="-128"/>
              </a:rPr>
              <a:t>，バランスが悪い建物は要注意！</a:t>
            </a:r>
          </a:p>
        </p:txBody>
      </p:sp>
      <p:sp>
        <p:nvSpPr>
          <p:cNvPr id="5152" name="Text Box 67"/>
          <p:cNvSpPr txBox="1">
            <a:spLocks noChangeArrowheads="1"/>
          </p:cNvSpPr>
          <p:nvPr/>
        </p:nvSpPr>
        <p:spPr bwMode="auto">
          <a:xfrm>
            <a:off x="755650" y="9359900"/>
            <a:ext cx="1844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1">
                <a:solidFill>
                  <a:schemeClr val="accent2"/>
                </a:solidFill>
                <a:ea typeface="HG丸ｺﾞｼｯｸM-PRO" panose="020F0600000000000000" pitchFamily="50" charset="-128"/>
              </a:rPr>
              <a:t>屋根が重い</a:t>
            </a:r>
            <a:r>
              <a:rPr lang="ja-JP" altLang="en-US" sz="1600">
                <a:ea typeface="HG丸ｺﾞｼｯｸM-PRO" panose="020F0600000000000000" pitchFamily="50" charset="-128"/>
              </a:rPr>
              <a:t>と大きな被害となる可能性があります。</a:t>
            </a:r>
          </a:p>
        </p:txBody>
      </p:sp>
      <p:sp>
        <p:nvSpPr>
          <p:cNvPr id="5153" name="Text Box 68"/>
          <p:cNvSpPr txBox="1">
            <a:spLocks noChangeArrowheads="1"/>
          </p:cNvSpPr>
          <p:nvPr/>
        </p:nvSpPr>
        <p:spPr bwMode="auto">
          <a:xfrm>
            <a:off x="5435600" y="12655550"/>
            <a:ext cx="2070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1">
                <a:solidFill>
                  <a:schemeClr val="accent2"/>
                </a:solidFill>
                <a:ea typeface="HG丸ｺﾞｼｯｸM-PRO" panose="020F0600000000000000" pitchFamily="50" charset="-128"/>
              </a:rPr>
              <a:t>白アリや結露</a:t>
            </a:r>
            <a:r>
              <a:rPr lang="ja-JP" altLang="en-US" sz="1600">
                <a:ea typeface="HG丸ｺﾞｼｯｸM-PRO" panose="020F0600000000000000" pitchFamily="50" charset="-128"/>
              </a:rPr>
              <a:t>による土台や柱・梁の腐食老朽化が被害を拡大させます。</a:t>
            </a:r>
          </a:p>
        </p:txBody>
      </p:sp>
      <p:sp>
        <p:nvSpPr>
          <p:cNvPr id="5154" name="AutoShape 70"/>
          <p:cNvSpPr>
            <a:spLocks noChangeArrowheads="1"/>
          </p:cNvSpPr>
          <p:nvPr/>
        </p:nvSpPr>
        <p:spPr bwMode="auto">
          <a:xfrm rot="10800000">
            <a:off x="9396413" y="9540875"/>
            <a:ext cx="225425" cy="315913"/>
          </a:xfrm>
          <a:custGeom>
            <a:avLst/>
            <a:gdLst>
              <a:gd name="T0" fmla="*/ 1647481 w 21600"/>
              <a:gd name="T1" fmla="*/ 0 h 21600"/>
              <a:gd name="T2" fmla="*/ 1647481 w 21600"/>
              <a:gd name="T3" fmla="*/ 2600695 h 21600"/>
              <a:gd name="T4" fmla="*/ 352561 w 21600"/>
              <a:gd name="T5" fmla="*/ 4620418 h 21600"/>
              <a:gd name="T6" fmla="*/ 2352613 w 21600"/>
              <a:gd name="T7" fmla="*/ 130034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55" name="AutoShape 72"/>
          <p:cNvSpPr>
            <a:spLocks noChangeArrowheads="1"/>
          </p:cNvSpPr>
          <p:nvPr/>
        </p:nvSpPr>
        <p:spPr bwMode="auto">
          <a:xfrm rot="10800000">
            <a:off x="9442450" y="10352088"/>
            <a:ext cx="225425" cy="315912"/>
          </a:xfrm>
          <a:custGeom>
            <a:avLst/>
            <a:gdLst>
              <a:gd name="T0" fmla="*/ 1647481 w 21600"/>
              <a:gd name="T1" fmla="*/ 0 h 21600"/>
              <a:gd name="T2" fmla="*/ 1647481 w 21600"/>
              <a:gd name="T3" fmla="*/ 2600687 h 21600"/>
              <a:gd name="T4" fmla="*/ 352561 w 21600"/>
              <a:gd name="T5" fmla="*/ 4620389 h 21600"/>
              <a:gd name="T6" fmla="*/ 2352613 w 21600"/>
              <a:gd name="T7" fmla="*/ 130034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56" name="AutoShape 74"/>
          <p:cNvSpPr>
            <a:spLocks noChangeArrowheads="1"/>
          </p:cNvSpPr>
          <p:nvPr/>
        </p:nvSpPr>
        <p:spPr bwMode="auto">
          <a:xfrm rot="10800000" flipH="1">
            <a:off x="7416800" y="10396538"/>
            <a:ext cx="269875" cy="315912"/>
          </a:xfrm>
          <a:custGeom>
            <a:avLst/>
            <a:gdLst>
              <a:gd name="T0" fmla="*/ 2361244 w 21600"/>
              <a:gd name="T1" fmla="*/ 0 h 21600"/>
              <a:gd name="T2" fmla="*/ 2361244 w 21600"/>
              <a:gd name="T3" fmla="*/ 2600687 h 21600"/>
              <a:gd name="T4" fmla="*/ 505316 w 21600"/>
              <a:gd name="T5" fmla="*/ 4620389 h 21600"/>
              <a:gd name="T6" fmla="*/ 3371876 w 21600"/>
              <a:gd name="T7" fmla="*/ 130034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57" name="AutoShape 75"/>
          <p:cNvSpPr>
            <a:spLocks noChangeArrowheads="1"/>
          </p:cNvSpPr>
          <p:nvPr/>
        </p:nvSpPr>
        <p:spPr bwMode="auto">
          <a:xfrm rot="10800000" flipH="1">
            <a:off x="7416800" y="9496425"/>
            <a:ext cx="269875" cy="315913"/>
          </a:xfrm>
          <a:custGeom>
            <a:avLst/>
            <a:gdLst>
              <a:gd name="T0" fmla="*/ 2361244 w 21600"/>
              <a:gd name="T1" fmla="*/ 0 h 21600"/>
              <a:gd name="T2" fmla="*/ 2361244 w 21600"/>
              <a:gd name="T3" fmla="*/ 2600695 h 21600"/>
              <a:gd name="T4" fmla="*/ 505316 w 21600"/>
              <a:gd name="T5" fmla="*/ 4620418 h 21600"/>
              <a:gd name="T6" fmla="*/ 3371876 w 21600"/>
              <a:gd name="T7" fmla="*/ 130034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58" name="AutoShape 81"/>
          <p:cNvSpPr>
            <a:spLocks noChangeArrowheads="1"/>
          </p:cNvSpPr>
          <p:nvPr/>
        </p:nvSpPr>
        <p:spPr bwMode="auto">
          <a:xfrm>
            <a:off x="5435600" y="8324850"/>
            <a:ext cx="4319588" cy="2789238"/>
          </a:xfrm>
          <a:prstGeom prst="foldedCorner">
            <a:avLst>
              <a:gd name="adj" fmla="val 12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59" name="AutoShape 82"/>
          <p:cNvSpPr>
            <a:spLocks noChangeArrowheads="1"/>
          </p:cNvSpPr>
          <p:nvPr/>
        </p:nvSpPr>
        <p:spPr bwMode="auto">
          <a:xfrm rot="10800000" flipH="1">
            <a:off x="8091488" y="10710863"/>
            <a:ext cx="269875" cy="360362"/>
          </a:xfrm>
          <a:custGeom>
            <a:avLst/>
            <a:gdLst>
              <a:gd name="T0" fmla="*/ 2361244 w 21600"/>
              <a:gd name="T1" fmla="*/ 0 h 21600"/>
              <a:gd name="T2" fmla="*/ 2361244 w 21600"/>
              <a:gd name="T3" fmla="*/ 3384016 h 21600"/>
              <a:gd name="T4" fmla="*/ 505316 w 21600"/>
              <a:gd name="T5" fmla="*/ 6012073 h 21600"/>
              <a:gd name="T6" fmla="*/ 3371876 w 21600"/>
              <a:gd name="T7" fmla="*/ 169201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60" name="AutoShape 83"/>
          <p:cNvSpPr>
            <a:spLocks noChangeArrowheads="1"/>
          </p:cNvSpPr>
          <p:nvPr/>
        </p:nvSpPr>
        <p:spPr bwMode="auto">
          <a:xfrm rot="10800000">
            <a:off x="8586788" y="10666413"/>
            <a:ext cx="225425" cy="315912"/>
          </a:xfrm>
          <a:custGeom>
            <a:avLst/>
            <a:gdLst>
              <a:gd name="T0" fmla="*/ 1647481 w 21600"/>
              <a:gd name="T1" fmla="*/ 0 h 21600"/>
              <a:gd name="T2" fmla="*/ 1647481 w 21600"/>
              <a:gd name="T3" fmla="*/ 2600687 h 21600"/>
              <a:gd name="T4" fmla="*/ 352561 w 21600"/>
              <a:gd name="T5" fmla="*/ 4620389 h 21600"/>
              <a:gd name="T6" fmla="*/ 2352613 w 21600"/>
              <a:gd name="T7" fmla="*/ 130034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D00000"/>
          </a:solidFill>
          <a:ln w="9525">
            <a:solidFill>
              <a:srgbClr val="D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61" name="AutoShape 84"/>
          <p:cNvSpPr>
            <a:spLocks noChangeArrowheads="1"/>
          </p:cNvSpPr>
          <p:nvPr/>
        </p:nvSpPr>
        <p:spPr bwMode="auto">
          <a:xfrm>
            <a:off x="755650" y="11612563"/>
            <a:ext cx="4321175" cy="2789237"/>
          </a:xfrm>
          <a:prstGeom prst="foldedCorner">
            <a:avLst>
              <a:gd name="adj" fmla="val 12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62" name="AutoShape 85"/>
          <p:cNvSpPr>
            <a:spLocks noChangeArrowheads="1"/>
          </p:cNvSpPr>
          <p:nvPr/>
        </p:nvSpPr>
        <p:spPr bwMode="auto">
          <a:xfrm>
            <a:off x="5435600" y="11612563"/>
            <a:ext cx="4319588" cy="2789237"/>
          </a:xfrm>
          <a:prstGeom prst="foldedCorner">
            <a:avLst>
              <a:gd name="adj" fmla="val 12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63" name="AutoShape 33"/>
          <p:cNvSpPr>
            <a:spLocks noChangeArrowheads="1"/>
          </p:cNvSpPr>
          <p:nvPr/>
        </p:nvSpPr>
        <p:spPr bwMode="auto">
          <a:xfrm>
            <a:off x="665163" y="3151188"/>
            <a:ext cx="4835525" cy="212407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>
                <a:ea typeface="HG丸ｺﾞｼｯｸM-PRO" panose="020F0600000000000000" pitchFamily="50" charset="-128"/>
              </a:rPr>
              <a:t>阪神淡路大震災では，</a:t>
            </a:r>
            <a:r>
              <a:rPr lang="en-US" altLang="ja-JP" sz="2400" b="1">
                <a:ea typeface="HG丸ｺﾞｼｯｸM-PRO" panose="020F0600000000000000" pitchFamily="50" charset="-128"/>
              </a:rPr>
              <a:t>6,434</a:t>
            </a:r>
            <a:r>
              <a:rPr lang="ja-JP" altLang="en-US" sz="2400" b="1">
                <a:ea typeface="HG丸ｺﾞｼｯｸM-PRO" panose="020F0600000000000000" pitchFamily="50" charset="-128"/>
              </a:rPr>
              <a:t>人の方が亡くなり，そのうちの地震直後に発生した死者約</a:t>
            </a:r>
            <a:r>
              <a:rPr lang="en-US" altLang="ja-JP" sz="2400" b="1">
                <a:ea typeface="HG丸ｺﾞｼｯｸM-PRO" panose="020F0600000000000000" pitchFamily="50" charset="-128"/>
              </a:rPr>
              <a:t>5,500</a:t>
            </a:r>
            <a:r>
              <a:rPr lang="ja-JP" altLang="en-US" sz="2400" b="1">
                <a:ea typeface="HG丸ｺﾞｼｯｸM-PRO" panose="020F0600000000000000" pitchFamily="50" charset="-128"/>
              </a:rPr>
              <a:t>人の</a:t>
            </a:r>
            <a:r>
              <a:rPr lang="ja-JP" altLang="en-US" sz="2400">
                <a:solidFill>
                  <a:srgbClr val="E60000"/>
                </a:solidFill>
                <a:ea typeface="HG丸ｺﾞｼｯｸM-PRO" panose="020F0600000000000000" pitchFamily="50" charset="-128"/>
              </a:rPr>
              <a:t>９割</a:t>
            </a:r>
            <a:r>
              <a:rPr lang="ja-JP" altLang="en-US" sz="2400" b="1">
                <a:ea typeface="HG丸ｺﾞｼｯｸM-PRO" panose="020F0600000000000000" pitchFamily="50" charset="-128"/>
              </a:rPr>
              <a:t>近くが家屋・家具等の倒壊により犠牲となりました。</a:t>
            </a:r>
            <a:endParaRPr lang="ja-JP" altLang="en-US" sz="2400"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790825"/>
            <a:ext cx="4397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9"/>
          <p:cNvSpPr>
            <a:spLocks noChangeArrowheads="1"/>
          </p:cNvSpPr>
          <p:nvPr/>
        </p:nvSpPr>
        <p:spPr bwMode="auto">
          <a:xfrm>
            <a:off x="733425" y="720725"/>
            <a:ext cx="8997950" cy="1439863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476375" y="1081088"/>
            <a:ext cx="1574800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まずは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276600" y="811213"/>
            <a:ext cx="2744788" cy="58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耐震診断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705475" y="1711325"/>
            <a:ext cx="3302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を調査しよう</a:t>
            </a:r>
            <a:r>
              <a:rPr lang="en-US" altLang="ja-JP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!!</a:t>
            </a:r>
            <a:endParaRPr lang="ja-JP" alt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HG丸ｺﾞｼｯｸM-PRO" panose="020F0600000000000000" pitchFamily="50" charset="-128"/>
            </a:endParaRPr>
          </a:p>
        </p:txBody>
      </p:sp>
      <p:sp>
        <p:nvSpPr>
          <p:cNvPr id="6151" name="WordArt 9"/>
          <p:cNvSpPr>
            <a:spLocks noChangeArrowheads="1" noChangeShapeType="1" noTextEdit="1"/>
          </p:cNvSpPr>
          <p:nvPr/>
        </p:nvSpPr>
        <p:spPr bwMode="auto">
          <a:xfrm>
            <a:off x="6426200" y="1125538"/>
            <a:ext cx="3143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で</a:t>
            </a:r>
          </a:p>
        </p:txBody>
      </p:sp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2735263" y="1531938"/>
            <a:ext cx="2790825" cy="538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家の強さ</a:t>
            </a:r>
          </a:p>
        </p:txBody>
      </p:sp>
      <p:sp>
        <p:nvSpPr>
          <p:cNvPr id="6153" name="WordArt 16"/>
          <p:cNvSpPr>
            <a:spLocks noChangeArrowheads="1" noChangeShapeType="1" noTextEdit="1"/>
          </p:cNvSpPr>
          <p:nvPr/>
        </p:nvSpPr>
        <p:spPr bwMode="auto">
          <a:xfrm>
            <a:off x="754063" y="2655888"/>
            <a:ext cx="50419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耐震診断って何だろう？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801688" y="3600450"/>
            <a:ext cx="4724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ea typeface="HG丸ｺﾞｼｯｸM-PRO" panose="020F0600000000000000" pitchFamily="50" charset="-128"/>
              </a:rPr>
              <a:t>◎</a:t>
            </a:r>
            <a:r>
              <a:rPr lang="ja-JP" altLang="en-US" sz="2400">
                <a:ea typeface="HG丸ｺﾞｼｯｸM-PRO" panose="020F0600000000000000" pitchFamily="50" charset="-128"/>
              </a:rPr>
              <a:t>家の強さを調査して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弱い所の補強が必要かどうかを判断</a:t>
            </a:r>
            <a:r>
              <a:rPr lang="ja-JP" altLang="en-US" sz="2400">
                <a:ea typeface="HG丸ｺﾞｼｯｸM-PRO" panose="020F0600000000000000" pitchFamily="50" charset="-128"/>
              </a:rPr>
              <a:t>するために行う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家の健康診断</a:t>
            </a:r>
            <a:r>
              <a:rPr lang="ja-JP" altLang="en-US" sz="2400">
                <a:ea typeface="HG丸ｺﾞｼｯｸM-PRO" panose="020F0600000000000000" pitchFamily="50" charset="-128"/>
              </a:rPr>
              <a:t>です。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◎木造住宅の診断の結果は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評点</a:t>
            </a:r>
            <a:r>
              <a:rPr lang="ja-JP" altLang="en-US" sz="2400">
                <a:ea typeface="HG丸ｺﾞｼｯｸM-PRO" panose="020F0600000000000000" pitchFamily="50" charset="-128"/>
              </a:rPr>
              <a:t>という点数で判定されます。</a:t>
            </a:r>
          </a:p>
        </p:txBody>
      </p:sp>
      <p:pic>
        <p:nvPicPr>
          <p:cNvPr id="6155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26438"/>
            <a:ext cx="27908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8235950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1430338" y="9540875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評点</a:t>
            </a:r>
            <a:r>
              <a:rPr lang="en-US" altLang="ja-JP" sz="24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1.0</a:t>
            </a:r>
            <a:r>
              <a:rPr lang="ja-JP" altLang="en-US" sz="24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　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一応倒壊しない</a:t>
            </a:r>
          </a:p>
        </p:txBody>
      </p:sp>
      <p:sp>
        <p:nvSpPr>
          <p:cNvPr id="6158" name="AutoShape 27"/>
          <p:cNvSpPr>
            <a:spLocks noChangeArrowheads="1"/>
          </p:cNvSpPr>
          <p:nvPr/>
        </p:nvSpPr>
        <p:spPr bwMode="auto">
          <a:xfrm>
            <a:off x="801688" y="6346825"/>
            <a:ext cx="8910637" cy="9017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9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　評点</a:t>
            </a:r>
            <a:r>
              <a:rPr lang="ja-JP" altLang="en-US" sz="2400">
                <a:ea typeface="HG丸ｺﾞｼｯｸM-PRO" panose="020F0600000000000000" pitchFamily="50" charset="-128"/>
              </a:rPr>
              <a:t>とは　　　　　　</a:t>
            </a:r>
          </a:p>
        </p:txBody>
      </p:sp>
      <p:sp>
        <p:nvSpPr>
          <p:cNvPr id="6159" name="AutoShape 28"/>
          <p:cNvSpPr>
            <a:spLocks noChangeArrowheads="1"/>
          </p:cNvSpPr>
          <p:nvPr/>
        </p:nvSpPr>
        <p:spPr bwMode="auto">
          <a:xfrm>
            <a:off x="2825750" y="6481763"/>
            <a:ext cx="855663" cy="631825"/>
          </a:xfrm>
          <a:custGeom>
            <a:avLst/>
            <a:gdLst>
              <a:gd name="T0" fmla="*/ 25422183 w 21600"/>
              <a:gd name="T1" fmla="*/ 0 h 21600"/>
              <a:gd name="T2" fmla="*/ 0 w 21600"/>
              <a:gd name="T3" fmla="*/ 9240821 h 21600"/>
              <a:gd name="T4" fmla="*/ 25422183 w 21600"/>
              <a:gd name="T5" fmla="*/ 18481613 h 21600"/>
              <a:gd name="T6" fmla="*/ 33896258 w 21600"/>
              <a:gd name="T7" fmla="*/ 92408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3725863" y="6392863"/>
            <a:ext cx="256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その建物が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持っている強さ</a:t>
            </a:r>
          </a:p>
        </p:txBody>
      </p:sp>
      <p:sp>
        <p:nvSpPr>
          <p:cNvPr id="6161" name="Text Box 30"/>
          <p:cNvSpPr txBox="1">
            <a:spLocks noChangeArrowheads="1"/>
          </p:cNvSpPr>
          <p:nvPr/>
        </p:nvSpPr>
        <p:spPr bwMode="auto">
          <a:xfrm>
            <a:off x="6291263" y="643731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600" b="1">
                <a:ea typeface="HG丸ｺﾞｼｯｸM-PRO" panose="020F0600000000000000" pitchFamily="50" charset="-128"/>
              </a:rPr>
              <a:t>÷</a:t>
            </a:r>
          </a:p>
        </p:txBody>
      </p:sp>
      <p:sp>
        <p:nvSpPr>
          <p:cNvPr id="6162" name="Text Box 31"/>
          <p:cNvSpPr txBox="1">
            <a:spLocks noChangeArrowheads="1"/>
          </p:cNvSpPr>
          <p:nvPr/>
        </p:nvSpPr>
        <p:spPr bwMode="auto">
          <a:xfrm>
            <a:off x="6875463" y="6392863"/>
            <a:ext cx="252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その建物に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必要な強さ</a:t>
            </a:r>
          </a:p>
        </p:txBody>
      </p:sp>
      <p:sp>
        <p:nvSpPr>
          <p:cNvPr id="6163" name="WordArt 42"/>
          <p:cNvSpPr>
            <a:spLocks noChangeArrowheads="1" noChangeShapeType="1" noTextEdit="1"/>
          </p:cNvSpPr>
          <p:nvPr/>
        </p:nvSpPr>
        <p:spPr bwMode="auto">
          <a:xfrm>
            <a:off x="755650" y="11296650"/>
            <a:ext cx="69310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耐震診断は誰にお願いするの？</a:t>
            </a:r>
          </a:p>
        </p:txBody>
      </p:sp>
      <p:sp>
        <p:nvSpPr>
          <p:cNvPr id="6164" name="AutoShape 44"/>
          <p:cNvSpPr>
            <a:spLocks noChangeArrowheads="1"/>
          </p:cNvSpPr>
          <p:nvPr/>
        </p:nvSpPr>
        <p:spPr bwMode="auto">
          <a:xfrm>
            <a:off x="736600" y="12331700"/>
            <a:ext cx="9001125" cy="20701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木造住宅の耐震診断は，知事の登録を受けた木造住宅耐震診断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員に行ってもらいましょう。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その他の建築物の耐震診断は，知事が指定した建築士事務所に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所属する建築士に行ってもらいましょう。</a:t>
            </a:r>
          </a:p>
        </p:txBody>
      </p:sp>
      <p:sp>
        <p:nvSpPr>
          <p:cNvPr id="6165" name="AutoShape 35"/>
          <p:cNvSpPr>
            <a:spLocks noChangeArrowheads="1"/>
          </p:cNvSpPr>
          <p:nvPr/>
        </p:nvSpPr>
        <p:spPr bwMode="auto">
          <a:xfrm rot="10800000">
            <a:off x="800100" y="7966075"/>
            <a:ext cx="3825875" cy="2474913"/>
          </a:xfrm>
          <a:custGeom>
            <a:avLst/>
            <a:gdLst>
              <a:gd name="T0" fmla="*/ 592947038 w 21600"/>
              <a:gd name="T1" fmla="*/ 141786964 h 21600"/>
              <a:gd name="T2" fmla="*/ 338826752 w 21600"/>
              <a:gd name="T3" fmla="*/ 283573813 h 21600"/>
              <a:gd name="T4" fmla="*/ 84706644 w 21600"/>
              <a:gd name="T5" fmla="*/ 141786964 h 21600"/>
              <a:gd name="T6" fmla="*/ 33882675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6" name="AutoShape 34"/>
          <p:cNvSpPr>
            <a:spLocks noChangeArrowheads="1"/>
          </p:cNvSpPr>
          <p:nvPr/>
        </p:nvSpPr>
        <p:spPr bwMode="auto">
          <a:xfrm rot="1258225">
            <a:off x="4941888" y="7335838"/>
            <a:ext cx="4729162" cy="3948112"/>
          </a:xfrm>
          <a:prstGeom prst="irregularSeal2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>
                    <a:alpha val="3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167" name="Text Box 39"/>
          <p:cNvSpPr txBox="1">
            <a:spLocks noChangeArrowheads="1"/>
          </p:cNvSpPr>
          <p:nvPr/>
        </p:nvSpPr>
        <p:spPr bwMode="auto">
          <a:xfrm>
            <a:off x="5661025" y="9586913"/>
            <a:ext cx="301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評点</a:t>
            </a:r>
            <a:r>
              <a:rPr lang="en-US" altLang="ja-JP" sz="24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1.0</a:t>
            </a:r>
            <a:r>
              <a:rPr lang="ja-JP" altLang="en-US" sz="24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　</a:t>
            </a:r>
            <a:r>
              <a:rPr lang="ja-JP" altLang="en-US" sz="2400" b="1">
                <a:solidFill>
                  <a:srgbClr val="E6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倒壊する危険</a:t>
            </a:r>
            <a:r>
              <a:rPr lang="ja-JP" altLang="en-US" sz="2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ChangeArrowheads="1"/>
          </p:cNvSpPr>
          <p:nvPr/>
        </p:nvSpPr>
        <p:spPr bwMode="auto">
          <a:xfrm>
            <a:off x="738188" y="720725"/>
            <a:ext cx="8997950" cy="1439863"/>
          </a:xfrm>
          <a:prstGeom prst="rect">
            <a:avLst/>
          </a:prstGeom>
          <a:solidFill>
            <a:srgbClr val="FFCC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717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2058650"/>
            <a:ext cx="33528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1160463" y="809625"/>
            <a:ext cx="4725987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耐震改修（耐震補強）</a:t>
            </a:r>
            <a:endParaRPr lang="ja-JP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G丸ｺﾞｼｯｸM-PRO" panose="020F0600000000000000" pitchFamily="50" charset="-128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4265613" y="1485900"/>
            <a:ext cx="4724400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家を丈夫にしましょう！</a:t>
            </a:r>
          </a:p>
        </p:txBody>
      </p:sp>
      <p:sp>
        <p:nvSpPr>
          <p:cNvPr id="7174" name="WordArt 10"/>
          <p:cNvSpPr>
            <a:spLocks noChangeArrowheads="1" noChangeShapeType="1" noTextEdit="1"/>
          </p:cNvSpPr>
          <p:nvPr/>
        </p:nvSpPr>
        <p:spPr bwMode="auto">
          <a:xfrm>
            <a:off x="6021388" y="900113"/>
            <a:ext cx="10795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を行い</a:t>
            </a:r>
          </a:p>
        </p:txBody>
      </p:sp>
      <p:sp>
        <p:nvSpPr>
          <p:cNvPr id="7175" name="WordArt 11"/>
          <p:cNvSpPr>
            <a:spLocks noChangeArrowheads="1" noChangeShapeType="1" noTextEdit="1"/>
          </p:cNvSpPr>
          <p:nvPr/>
        </p:nvSpPr>
        <p:spPr bwMode="auto">
          <a:xfrm>
            <a:off x="755650" y="2611438"/>
            <a:ext cx="90011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耐震診断が終わったら次はどうすればいいの？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711200" y="3375025"/>
            <a:ext cx="9091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ea typeface="HG丸ｺﾞｼｯｸM-PRO" panose="020F0600000000000000" pitchFamily="50" charset="-128"/>
              </a:rPr>
              <a:t>◎</a:t>
            </a:r>
            <a:r>
              <a:rPr lang="ja-JP" altLang="en-US" sz="2400">
                <a:ea typeface="HG丸ｺﾞｼｯｸM-PRO" panose="020F0600000000000000" pitchFamily="50" charset="-128"/>
              </a:rPr>
              <a:t>耐震診断により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評点が１．０未満</a:t>
            </a:r>
            <a:r>
              <a:rPr lang="ja-JP" altLang="en-US" sz="2400">
                <a:ea typeface="HG丸ｺﾞｼｯｸM-PRO" panose="020F0600000000000000" pitchFamily="50" charset="-128"/>
              </a:rPr>
              <a:t>の木造住宅にお住まいの方は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耐震改修工事</a:t>
            </a:r>
            <a:r>
              <a:rPr lang="ja-JP" altLang="en-US" sz="2400">
                <a:ea typeface="HG丸ｺﾞｼｯｸM-PRO" panose="020F0600000000000000" pitchFamily="50" charset="-128"/>
              </a:rPr>
              <a:t>をお勧めします。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◎まずは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補強計画</a:t>
            </a:r>
            <a:r>
              <a:rPr lang="ja-JP" altLang="en-US" sz="2400">
                <a:ea typeface="HG丸ｺﾞｼｯｸM-PRO" panose="020F0600000000000000" pitchFamily="50" charset="-128"/>
              </a:rPr>
              <a:t>をしましょう。</a:t>
            </a:r>
          </a:p>
        </p:txBody>
      </p:sp>
      <p:sp>
        <p:nvSpPr>
          <p:cNvPr id="7177" name="WordArt 14"/>
          <p:cNvSpPr>
            <a:spLocks noChangeArrowheads="1" noChangeShapeType="1" noTextEdit="1"/>
          </p:cNvSpPr>
          <p:nvPr/>
        </p:nvSpPr>
        <p:spPr bwMode="auto">
          <a:xfrm>
            <a:off x="755650" y="5265738"/>
            <a:ext cx="6030913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補強計画はどうすればいいの？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711200" y="6030913"/>
            <a:ext cx="9315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ea typeface="HG丸ｺﾞｼｯｸM-PRO" panose="020F0600000000000000" pitchFamily="50" charset="-128"/>
              </a:rPr>
              <a:t>◎</a:t>
            </a:r>
            <a:r>
              <a:rPr lang="ja-JP" altLang="en-US" sz="24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耐震補強</a:t>
            </a:r>
            <a:r>
              <a:rPr lang="ja-JP" altLang="en-US" sz="2400">
                <a:ea typeface="HG丸ｺﾞｼｯｸM-PRO" panose="020F0600000000000000" pitchFamily="50" charset="-128"/>
              </a:rPr>
              <a:t>の方法は場所によって違いがありますが，主に次のようなものがあります。</a:t>
            </a:r>
          </a:p>
        </p:txBody>
      </p:sp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801688" y="7021513"/>
            <a:ext cx="5040312" cy="5397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筋かいや構造用合板による壁の補強</a:t>
            </a:r>
          </a:p>
        </p:txBody>
      </p:sp>
      <p:pic>
        <p:nvPicPr>
          <p:cNvPr id="718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6796088"/>
            <a:ext cx="36226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9663113"/>
            <a:ext cx="3287712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Rectangle 20"/>
          <p:cNvSpPr>
            <a:spLocks noChangeArrowheads="1"/>
          </p:cNvSpPr>
          <p:nvPr/>
        </p:nvSpPr>
        <p:spPr bwMode="auto">
          <a:xfrm>
            <a:off x="800100" y="9540875"/>
            <a:ext cx="4995863" cy="4953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36000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柱・土台・筋かいの金物の補強</a:t>
            </a:r>
          </a:p>
        </p:txBody>
      </p:sp>
      <p:sp>
        <p:nvSpPr>
          <p:cNvPr id="7183" name="Rectangle 21"/>
          <p:cNvSpPr>
            <a:spLocks noChangeArrowheads="1"/>
          </p:cNvSpPr>
          <p:nvPr/>
        </p:nvSpPr>
        <p:spPr bwMode="auto">
          <a:xfrm>
            <a:off x="800100" y="11926888"/>
            <a:ext cx="5086350" cy="495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基礎の補強</a:t>
            </a:r>
          </a:p>
        </p:txBody>
      </p:sp>
      <p:sp>
        <p:nvSpPr>
          <p:cNvPr id="7184" name="Rectangle 25"/>
          <p:cNvSpPr>
            <a:spLocks noChangeArrowheads="1"/>
          </p:cNvSpPr>
          <p:nvPr/>
        </p:nvSpPr>
        <p:spPr bwMode="auto">
          <a:xfrm>
            <a:off x="800100" y="7651750"/>
            <a:ext cx="508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CC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柱と梁だけでは地震などの横の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揺れに 弱いため，壁に</a:t>
            </a:r>
            <a:r>
              <a:rPr lang="ja-JP" altLang="en-US" sz="20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筋かい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を入れたり</a:t>
            </a:r>
            <a:r>
              <a:rPr lang="ja-JP" altLang="en-US" sz="2000" b="1">
                <a:solidFill>
                  <a:srgbClr val="0033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合板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を張り，強い壁をバランスよく増やします。</a:t>
            </a:r>
          </a:p>
        </p:txBody>
      </p:sp>
      <p:sp>
        <p:nvSpPr>
          <p:cNvPr id="7185" name="Rectangle 26"/>
          <p:cNvSpPr>
            <a:spLocks noChangeArrowheads="1"/>
          </p:cNvSpPr>
          <p:nvPr/>
        </p:nvSpPr>
        <p:spPr bwMode="auto">
          <a:xfrm>
            <a:off x="800100" y="10126663"/>
            <a:ext cx="517525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C99FF"/>
                </a:solidFill>
                <a:ea typeface="HG丸ｺﾞｼｯｸM-PRO" panose="020F0600000000000000" pitchFamily="50" charset="-128"/>
              </a:rPr>
              <a:t>●</a:t>
            </a:r>
            <a:r>
              <a:rPr lang="ja-JP" altLang="en-US" sz="2000">
                <a:ea typeface="HG丸ｺﾞｼｯｸM-PRO" panose="020F0600000000000000" pitchFamily="50" charset="-128"/>
              </a:rPr>
              <a:t>既存の筋かいや土台に</a:t>
            </a:r>
            <a:r>
              <a:rPr lang="ja-JP" altLang="en-US" sz="20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新たに接合金物</a:t>
            </a:r>
            <a:r>
              <a:rPr lang="ja-JP" altLang="en-US" sz="2000">
                <a:ea typeface="HG丸ｺﾞｼｯｸM-PRO" panose="020F0600000000000000" pitchFamily="50" charset="-128"/>
              </a:rPr>
              <a:t>を取り付けます。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CC99FF"/>
                </a:solidFill>
                <a:ea typeface="HG丸ｺﾞｼｯｸM-PRO" panose="020F0600000000000000" pitchFamily="50" charset="-128"/>
              </a:rPr>
              <a:t>●</a:t>
            </a:r>
            <a:r>
              <a:rPr lang="ja-JP" altLang="en-US" sz="2000">
                <a:ea typeface="HG丸ｺﾞｼｯｸM-PRO" panose="020F0600000000000000" pitchFamily="50" charset="-128"/>
              </a:rPr>
              <a:t>金物は補強接合が床下や小屋裏の場合は，室内などからも行われます。</a:t>
            </a:r>
          </a:p>
        </p:txBody>
      </p:sp>
      <p:sp>
        <p:nvSpPr>
          <p:cNvPr id="7186" name="Rectangle 27"/>
          <p:cNvSpPr>
            <a:spLocks noChangeArrowheads="1"/>
          </p:cNvSpPr>
          <p:nvPr/>
        </p:nvSpPr>
        <p:spPr bwMode="auto">
          <a:xfrm>
            <a:off x="800100" y="12511088"/>
            <a:ext cx="50419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CCFFCC"/>
                </a:solidFill>
                <a:ea typeface="HG丸ｺﾞｼｯｸM-PRO" panose="020F0600000000000000" pitchFamily="50" charset="-128"/>
              </a:rPr>
              <a:t>●</a:t>
            </a:r>
            <a:r>
              <a:rPr lang="ja-JP" altLang="en-US" sz="2000">
                <a:ea typeface="HG丸ｺﾞｼｯｸM-PRO" panose="020F0600000000000000" pitchFamily="50" charset="-128"/>
              </a:rPr>
              <a:t>鉄筋の入っていない弱い基礎に鉄筋を差し，コンクリートを打ち，一体的な</a:t>
            </a:r>
            <a:r>
              <a:rPr lang="ja-JP" altLang="en-US" sz="2000" b="1">
                <a:solidFill>
                  <a:srgbClr val="0033CC"/>
                </a:solidFill>
                <a:ea typeface="HG丸ｺﾞｼｯｸM-PRO" panose="020F0600000000000000" pitchFamily="50" charset="-128"/>
              </a:rPr>
              <a:t>強い鉄筋コンクリートの基礎</a:t>
            </a:r>
            <a:r>
              <a:rPr lang="ja-JP" altLang="en-US" sz="2000">
                <a:ea typeface="HG丸ｺﾞｼｯｸM-PRO" panose="020F0600000000000000" pitchFamily="50" charset="-128"/>
              </a:rPr>
              <a:t>に補強します。</a:t>
            </a:r>
          </a:p>
        </p:txBody>
      </p:sp>
      <p:sp>
        <p:nvSpPr>
          <p:cNvPr id="7187" name="Rectangle 28"/>
          <p:cNvSpPr>
            <a:spLocks noChangeArrowheads="1"/>
          </p:cNvSpPr>
          <p:nvPr/>
        </p:nvSpPr>
        <p:spPr bwMode="auto">
          <a:xfrm>
            <a:off x="801688" y="13939838"/>
            <a:ext cx="48593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HG丸ｺﾞｼｯｸM-PRO" panose="020F0600000000000000" pitchFamily="50" charset="-128"/>
              </a:rPr>
              <a:t>※</a:t>
            </a:r>
            <a:r>
              <a:rPr lang="ja-JP" altLang="en-US" sz="2000">
                <a:ea typeface="HG丸ｺﾞｼｯｸM-PRO" panose="020F0600000000000000" pitchFamily="50" charset="-128"/>
              </a:rPr>
              <a:t>この他にもたくさんの工法があります</a:t>
            </a:r>
            <a:r>
              <a:rPr lang="ja-JP" altLang="en-US" sz="2400">
                <a:ea typeface="HG丸ｺﾞｼｯｸM-PRO" panose="020F0600000000000000" pitchFamily="50" charset="-128"/>
              </a:rPr>
              <a:t>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1"/>
          <p:cNvSpPr>
            <a:spLocks noChangeArrowheads="1"/>
          </p:cNvSpPr>
          <p:nvPr/>
        </p:nvSpPr>
        <p:spPr bwMode="auto">
          <a:xfrm>
            <a:off x="757238" y="720725"/>
            <a:ext cx="8997950" cy="1439863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140200"/>
            <a:ext cx="3260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0756900"/>
            <a:ext cx="33305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>
            <a:off x="2241550" y="1441450"/>
            <a:ext cx="6884988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耐震診断から耐震改修工事まで</a:t>
            </a:r>
          </a:p>
        </p:txBody>
      </p:sp>
      <p:sp>
        <p:nvSpPr>
          <p:cNvPr id="8198" name="WordArt 9"/>
          <p:cNvSpPr>
            <a:spLocks noChangeArrowheads="1" noChangeShapeType="1" noTextEdit="1"/>
          </p:cNvSpPr>
          <p:nvPr/>
        </p:nvSpPr>
        <p:spPr bwMode="auto">
          <a:xfrm>
            <a:off x="1520825" y="855663"/>
            <a:ext cx="2386013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木造住宅の</a:t>
            </a:r>
          </a:p>
        </p:txBody>
      </p:sp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755650" y="2565400"/>
            <a:ext cx="594042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耐震診断から補強計画まで</a:t>
            </a:r>
          </a:p>
        </p:txBody>
      </p:sp>
      <p:sp>
        <p:nvSpPr>
          <p:cNvPr id="8200" name="WordArt 11"/>
          <p:cNvSpPr>
            <a:spLocks noChangeArrowheads="1" noChangeShapeType="1" noTextEdit="1"/>
          </p:cNvSpPr>
          <p:nvPr/>
        </p:nvSpPr>
        <p:spPr bwMode="auto">
          <a:xfrm>
            <a:off x="749300" y="9361488"/>
            <a:ext cx="490537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400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　工事開始から完了まで</a:t>
            </a: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4581525" y="5354638"/>
            <a:ext cx="0" cy="63023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3186113" y="4094163"/>
            <a:ext cx="28797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耐震診断費補助制度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800100" y="4589463"/>
            <a:ext cx="207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まずは建築住宅課へご相談を！</a:t>
            </a:r>
          </a:p>
        </p:txBody>
      </p:sp>
      <p:sp>
        <p:nvSpPr>
          <p:cNvPr id="8204" name="AutoShape 24"/>
          <p:cNvSpPr>
            <a:spLocks noChangeArrowheads="1"/>
          </p:cNvSpPr>
          <p:nvPr/>
        </p:nvSpPr>
        <p:spPr bwMode="auto">
          <a:xfrm>
            <a:off x="1160463" y="3328988"/>
            <a:ext cx="990600" cy="676275"/>
          </a:xfrm>
          <a:prstGeom prst="downArrowCallout">
            <a:avLst>
              <a:gd name="adj1" fmla="val 36620"/>
              <a:gd name="adj2" fmla="val 36620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8205" name="Line 26"/>
          <p:cNvSpPr>
            <a:spLocks noChangeShapeType="1"/>
          </p:cNvSpPr>
          <p:nvPr/>
        </p:nvSpPr>
        <p:spPr bwMode="auto">
          <a:xfrm>
            <a:off x="2241550" y="4364038"/>
            <a:ext cx="76517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6" name="Text Box 27"/>
          <p:cNvSpPr txBox="1">
            <a:spLocks noChangeArrowheads="1"/>
          </p:cNvSpPr>
          <p:nvPr/>
        </p:nvSpPr>
        <p:spPr bwMode="auto">
          <a:xfrm>
            <a:off x="7235825" y="8674100"/>
            <a:ext cx="2251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木造住宅耐震診断員が行います。</a:t>
            </a:r>
          </a:p>
        </p:txBody>
      </p:sp>
      <p:sp>
        <p:nvSpPr>
          <p:cNvPr id="8207" name="Rectangle 29"/>
          <p:cNvSpPr>
            <a:spLocks noChangeArrowheads="1"/>
          </p:cNvSpPr>
          <p:nvPr/>
        </p:nvSpPr>
        <p:spPr bwMode="auto">
          <a:xfrm>
            <a:off x="3186113" y="6029325"/>
            <a:ext cx="28797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耐震診断</a:t>
            </a:r>
            <a:r>
              <a:rPr lang="en-US" altLang="ja-JP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一般診断</a:t>
            </a:r>
            <a:r>
              <a:rPr lang="en-US" altLang="ja-JP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8208" name="Text Box 30"/>
          <p:cNvSpPr txBox="1">
            <a:spLocks noChangeArrowheads="1"/>
          </p:cNvSpPr>
          <p:nvPr/>
        </p:nvSpPr>
        <p:spPr bwMode="auto">
          <a:xfrm>
            <a:off x="3186113" y="6524625"/>
            <a:ext cx="306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木造住宅耐震診断員が目視の調査を行います。</a:t>
            </a:r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3141663" y="4633913"/>
            <a:ext cx="301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岡山県建築士事務所協会に申し込みます。</a:t>
            </a:r>
          </a:p>
        </p:txBody>
      </p:sp>
      <p:sp>
        <p:nvSpPr>
          <p:cNvPr id="8210" name="Rectangle 32"/>
          <p:cNvSpPr>
            <a:spLocks noChangeArrowheads="1"/>
          </p:cNvSpPr>
          <p:nvPr/>
        </p:nvSpPr>
        <p:spPr bwMode="auto">
          <a:xfrm>
            <a:off x="3186113" y="8101013"/>
            <a:ext cx="28797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補強計画費補助制度</a:t>
            </a:r>
          </a:p>
        </p:txBody>
      </p:sp>
      <p:sp>
        <p:nvSpPr>
          <p:cNvPr id="8211" name="Text Box 38"/>
          <p:cNvSpPr txBox="1">
            <a:spLocks noChangeArrowheads="1"/>
          </p:cNvSpPr>
          <p:nvPr/>
        </p:nvSpPr>
        <p:spPr bwMode="auto">
          <a:xfrm>
            <a:off x="800100" y="6670675"/>
            <a:ext cx="1665288" cy="935038"/>
          </a:xfrm>
          <a:prstGeom prst="rect">
            <a:avLst/>
          </a:prstGeom>
          <a:solidFill>
            <a:srgbClr val="FF99CC"/>
          </a:solidFill>
          <a:ln w="19050">
            <a:solidFill>
              <a:srgbClr val="0000CC"/>
            </a:solidFill>
            <a:prstDash val="lg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評点が</a:t>
            </a:r>
            <a:r>
              <a:rPr lang="en-US" altLang="ja-JP" sz="180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1.0</a:t>
            </a:r>
            <a:r>
              <a:rPr lang="ja-JP" altLang="en-US" sz="180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未満なら耐震改修の検討を！</a:t>
            </a:r>
          </a:p>
        </p:txBody>
      </p:sp>
      <p:sp>
        <p:nvSpPr>
          <p:cNvPr id="8212" name="Line 39"/>
          <p:cNvSpPr>
            <a:spLocks noChangeShapeType="1"/>
          </p:cNvSpPr>
          <p:nvPr/>
        </p:nvSpPr>
        <p:spPr bwMode="auto">
          <a:xfrm flipH="1">
            <a:off x="2420938" y="6300788"/>
            <a:ext cx="67627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AutoShape 41"/>
          <p:cNvSpPr>
            <a:spLocks noChangeArrowheads="1"/>
          </p:cNvSpPr>
          <p:nvPr/>
        </p:nvSpPr>
        <p:spPr bwMode="auto">
          <a:xfrm rot="10800000" flipH="1">
            <a:off x="1565275" y="7740650"/>
            <a:ext cx="1169988" cy="855663"/>
          </a:xfrm>
          <a:custGeom>
            <a:avLst/>
            <a:gdLst>
              <a:gd name="T0" fmla="*/ 42304870 w 21600"/>
              <a:gd name="T1" fmla="*/ 0 h 21600"/>
              <a:gd name="T2" fmla="*/ 42304870 w 21600"/>
              <a:gd name="T3" fmla="*/ 19079185 h 21600"/>
              <a:gd name="T4" fmla="*/ 4538849 w 21600"/>
              <a:gd name="T5" fmla="*/ 33896258 h 21600"/>
              <a:gd name="T6" fmla="*/ 63373700 w 21600"/>
              <a:gd name="T7" fmla="*/ 953961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66 h 21600"/>
              <a:gd name="T14" fmla="*/ 19813 w 21600"/>
              <a:gd name="T15" fmla="*/ 75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19" y="0"/>
                </a:lnTo>
                <a:lnTo>
                  <a:pt x="14419" y="4566"/>
                </a:lnTo>
                <a:lnTo>
                  <a:pt x="12427" y="4566"/>
                </a:lnTo>
                <a:cubicBezTo>
                  <a:pt x="5564" y="4566"/>
                  <a:pt x="0" y="7965"/>
                  <a:pt x="0" y="12158"/>
                </a:cubicBezTo>
                <a:lnTo>
                  <a:pt x="0" y="21600"/>
                </a:lnTo>
                <a:lnTo>
                  <a:pt x="3093" y="21600"/>
                </a:lnTo>
                <a:lnTo>
                  <a:pt x="3093" y="12158"/>
                </a:lnTo>
                <a:cubicBezTo>
                  <a:pt x="3093" y="9636"/>
                  <a:pt x="7272" y="7592"/>
                  <a:pt x="12427" y="7592"/>
                </a:cubicBezTo>
                <a:lnTo>
                  <a:pt x="14419" y="7592"/>
                </a:lnTo>
                <a:lnTo>
                  <a:pt x="1441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4" name="Line 45"/>
          <p:cNvSpPr>
            <a:spLocks noChangeShapeType="1"/>
          </p:cNvSpPr>
          <p:nvPr/>
        </p:nvSpPr>
        <p:spPr bwMode="auto">
          <a:xfrm>
            <a:off x="6111875" y="8370888"/>
            <a:ext cx="630238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5" name="Rectangle 46"/>
          <p:cNvSpPr>
            <a:spLocks noChangeArrowheads="1"/>
          </p:cNvSpPr>
          <p:nvPr/>
        </p:nvSpPr>
        <p:spPr bwMode="auto">
          <a:xfrm>
            <a:off x="6786563" y="8101013"/>
            <a:ext cx="3014662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補強計画</a:t>
            </a:r>
            <a:r>
              <a:rPr lang="en-US" altLang="ja-JP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検討・設計</a:t>
            </a:r>
            <a:r>
              <a:rPr lang="en-US" altLang="ja-JP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8216" name="Rectangle 50"/>
          <p:cNvSpPr>
            <a:spLocks noChangeArrowheads="1"/>
          </p:cNvSpPr>
          <p:nvPr/>
        </p:nvSpPr>
        <p:spPr bwMode="auto">
          <a:xfrm>
            <a:off x="800100" y="11183938"/>
            <a:ext cx="287972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耐震改修費補助制度</a:t>
            </a:r>
          </a:p>
        </p:txBody>
      </p:sp>
      <p:sp>
        <p:nvSpPr>
          <p:cNvPr id="8217" name="Rectangle 52"/>
          <p:cNvSpPr>
            <a:spLocks noChangeArrowheads="1"/>
          </p:cNvSpPr>
          <p:nvPr/>
        </p:nvSpPr>
        <p:spPr bwMode="auto">
          <a:xfrm>
            <a:off x="4398963" y="11183938"/>
            <a:ext cx="202565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耐震改修工事</a:t>
            </a:r>
            <a:endParaRPr lang="ja-JP" altLang="en-US" sz="240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8218" name="Rectangle 54"/>
          <p:cNvSpPr>
            <a:spLocks noChangeArrowheads="1"/>
          </p:cNvSpPr>
          <p:nvPr/>
        </p:nvSpPr>
        <p:spPr bwMode="auto">
          <a:xfrm>
            <a:off x="1565275" y="13041313"/>
            <a:ext cx="1350963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検査</a:t>
            </a:r>
          </a:p>
        </p:txBody>
      </p:sp>
      <p:sp>
        <p:nvSpPr>
          <p:cNvPr id="8219" name="Rectangle 56"/>
          <p:cNvSpPr>
            <a:spLocks noChangeArrowheads="1"/>
          </p:cNvSpPr>
          <p:nvPr/>
        </p:nvSpPr>
        <p:spPr bwMode="auto">
          <a:xfrm>
            <a:off x="890588" y="6030913"/>
            <a:ext cx="14859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診断結果</a:t>
            </a:r>
          </a:p>
        </p:txBody>
      </p:sp>
      <p:sp>
        <p:nvSpPr>
          <p:cNvPr id="8220" name="AutoShape 57"/>
          <p:cNvSpPr>
            <a:spLocks noChangeArrowheads="1"/>
          </p:cNvSpPr>
          <p:nvPr/>
        </p:nvSpPr>
        <p:spPr bwMode="auto">
          <a:xfrm>
            <a:off x="3276600" y="3328988"/>
            <a:ext cx="2565400" cy="676275"/>
          </a:xfrm>
          <a:prstGeom prst="downArrowCallout">
            <a:avLst>
              <a:gd name="adj1" fmla="val 94836"/>
              <a:gd name="adj2" fmla="val 94836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診断費補助申込</a:t>
            </a:r>
          </a:p>
        </p:txBody>
      </p:sp>
      <p:sp>
        <p:nvSpPr>
          <p:cNvPr id="8221" name="AutoShape 58"/>
          <p:cNvSpPr>
            <a:spLocks noChangeArrowheads="1"/>
          </p:cNvSpPr>
          <p:nvPr/>
        </p:nvSpPr>
        <p:spPr bwMode="auto">
          <a:xfrm>
            <a:off x="1160463" y="5264150"/>
            <a:ext cx="990600" cy="676275"/>
          </a:xfrm>
          <a:prstGeom prst="downArrowCallout">
            <a:avLst>
              <a:gd name="adj1" fmla="val 36620"/>
              <a:gd name="adj2" fmla="val 36620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判断</a:t>
            </a:r>
          </a:p>
        </p:txBody>
      </p:sp>
      <p:sp>
        <p:nvSpPr>
          <p:cNvPr id="8222" name="AutoShape 59"/>
          <p:cNvSpPr>
            <a:spLocks noChangeArrowheads="1"/>
          </p:cNvSpPr>
          <p:nvPr/>
        </p:nvSpPr>
        <p:spPr bwMode="auto">
          <a:xfrm>
            <a:off x="3186113" y="5264150"/>
            <a:ext cx="990600" cy="676275"/>
          </a:xfrm>
          <a:prstGeom prst="downArrowCallout">
            <a:avLst>
              <a:gd name="adj1" fmla="val 36620"/>
              <a:gd name="adj2" fmla="val 36620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</a:p>
        </p:txBody>
      </p:sp>
      <p:sp>
        <p:nvSpPr>
          <p:cNvPr id="8223" name="Rectangle 60"/>
          <p:cNvSpPr>
            <a:spLocks noChangeArrowheads="1"/>
          </p:cNvSpPr>
          <p:nvPr/>
        </p:nvSpPr>
        <p:spPr bwMode="auto">
          <a:xfrm>
            <a:off x="1341438" y="4094163"/>
            <a:ext cx="630237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</a:t>
            </a:r>
          </a:p>
        </p:txBody>
      </p:sp>
      <p:sp>
        <p:nvSpPr>
          <p:cNvPr id="8224" name="AutoShape 61"/>
          <p:cNvSpPr>
            <a:spLocks noChangeArrowheads="1"/>
          </p:cNvSpPr>
          <p:nvPr/>
        </p:nvSpPr>
        <p:spPr bwMode="auto">
          <a:xfrm>
            <a:off x="3276600" y="7289800"/>
            <a:ext cx="2565400" cy="676275"/>
          </a:xfrm>
          <a:prstGeom prst="downArrowCallout">
            <a:avLst>
              <a:gd name="adj1" fmla="val 94836"/>
              <a:gd name="adj2" fmla="val 94836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計画費補助申込</a:t>
            </a:r>
          </a:p>
        </p:txBody>
      </p:sp>
      <p:sp>
        <p:nvSpPr>
          <p:cNvPr id="8225" name="AutoShape 62"/>
          <p:cNvSpPr>
            <a:spLocks noChangeArrowheads="1"/>
          </p:cNvSpPr>
          <p:nvPr/>
        </p:nvSpPr>
        <p:spPr bwMode="auto">
          <a:xfrm>
            <a:off x="7866063" y="7334250"/>
            <a:ext cx="990600" cy="676275"/>
          </a:xfrm>
          <a:prstGeom prst="downArrowCallout">
            <a:avLst>
              <a:gd name="adj1" fmla="val 36620"/>
              <a:gd name="adj2" fmla="val 36620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設計</a:t>
            </a:r>
          </a:p>
        </p:txBody>
      </p:sp>
      <p:sp>
        <p:nvSpPr>
          <p:cNvPr id="8226" name="AutoShape 63"/>
          <p:cNvSpPr>
            <a:spLocks noChangeArrowheads="1"/>
          </p:cNvSpPr>
          <p:nvPr/>
        </p:nvSpPr>
        <p:spPr bwMode="auto">
          <a:xfrm>
            <a:off x="935038" y="10352088"/>
            <a:ext cx="2565400" cy="754062"/>
          </a:xfrm>
          <a:prstGeom prst="downArrowCallout">
            <a:avLst>
              <a:gd name="adj1" fmla="val 85053"/>
              <a:gd name="adj2" fmla="val 85053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改修費補助申込</a:t>
            </a:r>
          </a:p>
        </p:txBody>
      </p:sp>
      <p:sp>
        <p:nvSpPr>
          <p:cNvPr id="8227" name="Line 64"/>
          <p:cNvSpPr>
            <a:spLocks noChangeShapeType="1"/>
          </p:cNvSpPr>
          <p:nvPr/>
        </p:nvSpPr>
        <p:spPr bwMode="auto">
          <a:xfrm>
            <a:off x="3744913" y="11453813"/>
            <a:ext cx="585787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8" name="AutoShape 65"/>
          <p:cNvSpPr>
            <a:spLocks noChangeArrowheads="1"/>
          </p:cNvSpPr>
          <p:nvPr/>
        </p:nvSpPr>
        <p:spPr bwMode="auto">
          <a:xfrm>
            <a:off x="4894263" y="10352088"/>
            <a:ext cx="990600" cy="754062"/>
          </a:xfrm>
          <a:prstGeom prst="downArrowCallout">
            <a:avLst>
              <a:gd name="adj1" fmla="val 32842"/>
              <a:gd name="adj2" fmla="val 32842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実施</a:t>
            </a:r>
          </a:p>
        </p:txBody>
      </p:sp>
      <p:sp>
        <p:nvSpPr>
          <p:cNvPr id="8229" name="AutoShape 66"/>
          <p:cNvSpPr>
            <a:spLocks noChangeArrowheads="1"/>
          </p:cNvSpPr>
          <p:nvPr/>
        </p:nvSpPr>
        <p:spPr bwMode="auto">
          <a:xfrm rot="10800000">
            <a:off x="4173538" y="12592050"/>
            <a:ext cx="1216025" cy="989013"/>
          </a:xfrm>
          <a:custGeom>
            <a:avLst/>
            <a:gdLst>
              <a:gd name="T0" fmla="*/ 47033933 w 21600"/>
              <a:gd name="T1" fmla="*/ 0 h 21600"/>
              <a:gd name="T2" fmla="*/ 47033933 w 21600"/>
              <a:gd name="T3" fmla="*/ 25489338 h 21600"/>
              <a:gd name="T4" fmla="*/ 4053642 w 21600"/>
              <a:gd name="T5" fmla="*/ 45284570 h 21600"/>
              <a:gd name="T6" fmla="*/ 68459111 w 21600"/>
              <a:gd name="T7" fmla="*/ 1274466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28 h 21600"/>
              <a:gd name="T14" fmla="*/ 20209 w 21600"/>
              <a:gd name="T15" fmla="*/ 73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0" y="0"/>
                </a:lnTo>
                <a:lnTo>
                  <a:pt x="14840" y="4828"/>
                </a:lnTo>
                <a:lnTo>
                  <a:pt x="12427" y="4828"/>
                </a:lnTo>
                <a:cubicBezTo>
                  <a:pt x="5564" y="4828"/>
                  <a:pt x="0" y="8110"/>
                  <a:pt x="0" y="12158"/>
                </a:cubicBezTo>
                <a:lnTo>
                  <a:pt x="0" y="21600"/>
                </a:lnTo>
                <a:lnTo>
                  <a:pt x="2557" y="21600"/>
                </a:lnTo>
                <a:lnTo>
                  <a:pt x="2557" y="12158"/>
                </a:lnTo>
                <a:cubicBezTo>
                  <a:pt x="2557" y="9492"/>
                  <a:pt x="6976" y="7330"/>
                  <a:pt x="12427" y="7330"/>
                </a:cubicBezTo>
                <a:lnTo>
                  <a:pt x="14840" y="7330"/>
                </a:lnTo>
                <a:lnTo>
                  <a:pt x="1484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0" name="Text Box 67"/>
          <p:cNvSpPr txBox="1">
            <a:spLocks noChangeArrowheads="1"/>
          </p:cNvSpPr>
          <p:nvPr/>
        </p:nvSpPr>
        <p:spPr bwMode="auto">
          <a:xfrm>
            <a:off x="4219575" y="1176972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a typeface="HG丸ｺﾞｼｯｸM-PRO" panose="020F0600000000000000" pitchFamily="50" charset="-128"/>
              </a:rPr>
              <a:t>建築住宅課職員が中間検査を行います。</a:t>
            </a:r>
          </a:p>
        </p:txBody>
      </p:sp>
      <p:sp>
        <p:nvSpPr>
          <p:cNvPr id="8231" name="Text Box 69"/>
          <p:cNvSpPr txBox="1">
            <a:spLocks noChangeArrowheads="1"/>
          </p:cNvSpPr>
          <p:nvPr/>
        </p:nvSpPr>
        <p:spPr bwMode="auto">
          <a:xfrm>
            <a:off x="966788" y="137160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a typeface="HG丸ｺﾞｼｯｸM-PRO" panose="020F0600000000000000" pitchFamily="50" charset="-128"/>
              </a:rPr>
              <a:t>建築住宅課職員が完了検査を行います。</a:t>
            </a:r>
          </a:p>
        </p:txBody>
      </p:sp>
      <p:sp>
        <p:nvSpPr>
          <p:cNvPr id="8232" name="AutoShape 70"/>
          <p:cNvSpPr>
            <a:spLocks noChangeArrowheads="1"/>
          </p:cNvSpPr>
          <p:nvPr/>
        </p:nvSpPr>
        <p:spPr bwMode="auto">
          <a:xfrm>
            <a:off x="1520825" y="12185650"/>
            <a:ext cx="1395413" cy="676275"/>
          </a:xfrm>
          <a:prstGeom prst="downArrowCallout">
            <a:avLst>
              <a:gd name="adj1" fmla="val 51585"/>
              <a:gd name="adj2" fmla="val 51585"/>
              <a:gd name="adj3" fmla="val 16741"/>
              <a:gd name="adj4" fmla="val 746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工事完了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176426" y="923224"/>
            <a:ext cx="8101013" cy="1214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3200" b="1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岡山県内で震度</a:t>
            </a:r>
            <a:r>
              <a:rPr lang="en-US" altLang="ja-JP" sz="3200" b="1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4</a:t>
            </a:r>
            <a:r>
              <a:rPr lang="ja-JP" altLang="en-US" sz="3200" b="1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HG丸ｺﾞｼｯｸM-PRO" panose="020F0600000000000000" pitchFamily="50" charset="-128"/>
              </a:rPr>
              <a:t>以上を観測した地震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675790" y="810512"/>
            <a:ext cx="9122877" cy="144016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48596" y="2250672"/>
            <a:ext cx="895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年～令和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年まで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岡山県地域防災計画資料編より抜粋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graphicFrame>
        <p:nvGraphicFramePr>
          <p:cNvPr id="1229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40753"/>
              </p:ext>
            </p:extLst>
          </p:nvPr>
        </p:nvGraphicFramePr>
        <p:xfrm>
          <a:off x="707708" y="2647547"/>
          <a:ext cx="9094009" cy="11931252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030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発生年月日　　　　　　　　　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震　度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被　害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震央地名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地震名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規模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Ｍ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.38. 6. 2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(1905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安芸灘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芸予地震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.42. 8.14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(1909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建物その他に若干の被害あり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ただし人的被害なし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滋賀県北東部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姉川地震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45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.42.11.10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(1909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岡山５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県南部，特に都窪郡撫川町で被害大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死者２人，建物全・半壊　６戸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ひさし・壁破損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戸等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宮崎県西部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 2. 3. 7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(1927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県南部で家屋の小破損・屋根瓦の墜落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数件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煉瓦煙突の上部破損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上道郡平井村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　　　　 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京都府北部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北丹後地震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47">
                <a:tc>
                  <a:txBody>
                    <a:bodyPr/>
                    <a:lstStyle/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5.12.21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(1930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岡山３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津山５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広島県北部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 9. 1. 9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(1934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県南部を中心に強く揺れ吉備郡庭瀬町では壁に亀裂を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生じ土壁が倒壊した程度で県下全般に大きな被害なし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徳島県北部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.13. 1. 2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(1938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)※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岡山３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伯備線神代駅近傍で岩石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個落下，貨車・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家屋破損，下熊谷の小貯水池堤防決壊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広島県北部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.18. 9. 10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(1943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岡山５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北東部県境付近で小規模な山崩れ，がけ崩れ，地割れ，落石等あり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被害については，どちらの地震によるか判別できない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鳥取県東部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322"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.18. 9.10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(1943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津山２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鳥取県中部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鳥取地震余震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4242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.21.12.21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(1946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津山３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県南部，特に児島湾北岸，高梁川下流域の新生地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の被害が甚大であった。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死者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人，負傷者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人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建物全壊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1,200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戸，建物半壊　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2,346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戸</a:t>
                      </a:r>
                    </a:p>
                    <a:p>
                      <a:pPr marL="552450" marR="0" lvl="0" indent="-552450" algn="l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その他堤防・道路の損壊多し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和歌山県南方沖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南海地震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.27. 7.18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(1952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津山３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奈良県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吉野地震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昭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.43. 8. 6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(1968)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津山３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玉野４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豊後水道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 7. 1.17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(1995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岡山４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津山４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負傷者１人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大阪湾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兵庫県南部地震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8505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.12.10. 6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(2000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新見・哲多</a:t>
                      </a: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大佐・美甘</a:t>
                      </a: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落合 ５強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市町村５弱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市町村４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震源に近い阿新・真庭地方及び岡山市の軟弱地盤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地域を中心に被害が多かった。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重傷５人，軽傷１３人，住家全壊７棟，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住家半壊３１棟，住家一部破損９４３棟，</a:t>
                      </a: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その他水道被害，道路被害多し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島根県西部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鳥取県西部地震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.13. 3.24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(2001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市町村４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軽傷１人，住家一部破損１８棟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安芸灘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芸予地震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5747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.14. 9.16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(2002</a:t>
                      </a: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６町村４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36600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4747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212975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95116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4083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38655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3227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47799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県内被害なし</a:t>
                      </a:r>
                      <a:endParaRPr kumimoji="1" lang="ja-JP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鳥取県中部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鳥取県西部地震余震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41469"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.18. 6.12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(2006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岡山市４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倉敷市４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玉野市４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浅口市４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大分県中部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1083"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.19. 4.26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(2007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玉野市４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愛媛県東予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7322"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.25. 4.13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(2013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５市町４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軽傷１人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淡路島付近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7322"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.26. 3.14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(2014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１６市町４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重傷１人，軽傷３人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伊予灘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18031">
                <a:tc rowSpan="2">
                  <a:txBody>
                    <a:bodyPr/>
                    <a:lstStyle/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.28.10.21</a:t>
                      </a:r>
                    </a:p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(2016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鏡野町・真庭市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強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市町村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1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重傷１人，軽傷２人，住家一部破損１７棟，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非住家全壊１棟，非住家一部破損２０棟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鳥取県中部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3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鏡野町４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鳥取県中部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89495">
                <a:tc>
                  <a:txBody>
                    <a:bodyPr/>
                    <a:lstStyle/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平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.30.4.9</a:t>
                      </a:r>
                    </a:p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(2018</a:t>
                      </a: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倉敷市</a:t>
                      </a: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1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県内被害なし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ctr" defTabSz="1008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鳥取県西部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52450" indent="-552450"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1198563" indent="-461963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844675" indent="-3698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581275" indent="-368300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3317875" indent="-36671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7750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42322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6894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5146675" indent="-36671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552450" marR="0" lvl="0" indent="-552450" algn="l" defTabSz="1008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337" name="Text Box 125"/>
          <p:cNvSpPr txBox="1">
            <a:spLocks noChangeArrowheads="1"/>
          </p:cNvSpPr>
          <p:nvPr/>
        </p:nvSpPr>
        <p:spPr bwMode="auto">
          <a:xfrm>
            <a:off x="935732" y="14698675"/>
            <a:ext cx="53105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/>
              <a:t>注）</a:t>
            </a:r>
            <a:r>
              <a:rPr lang="en-US" altLang="ja-JP" sz="1200" dirty="0"/>
              <a:t>※</a:t>
            </a:r>
            <a:r>
              <a:rPr lang="ja-JP" altLang="en-US" sz="1200" dirty="0"/>
              <a:t>印の地震は，岡山内震度３であるが被害発生地震のため特に記載した。　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7"/>
          <p:cNvSpPr>
            <a:spLocks noChangeArrowheads="1"/>
          </p:cNvSpPr>
          <p:nvPr/>
        </p:nvSpPr>
        <p:spPr bwMode="auto">
          <a:xfrm>
            <a:off x="755650" y="720725"/>
            <a:ext cx="8997950" cy="1439863"/>
          </a:xfrm>
          <a:prstGeom prst="rect">
            <a:avLst/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1384300" y="1081088"/>
            <a:ext cx="76501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G丸ｺﾞｼｯｸM-PRO" panose="020F0600000000000000" pitchFamily="50" charset="-128"/>
              </a:rPr>
              <a:t>市の補助制度のお知らせ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765175" y="7516257"/>
            <a:ext cx="97472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■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耐震改修等の補助制度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○耐震改修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　最大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５０万円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（工事費の１／２）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○部分改修　最大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４０万円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（工事費の１／２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　　　　　　　　　　　　　　高齢者等の世帯は４／５）</a:t>
            </a:r>
            <a:endParaRPr lang="en-US" altLang="ja-JP" sz="24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○耐震シェルター　最大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２０万円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（工事費の１／２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　　　　　　　　　　　　　　　　　高齢者等の世帯は４／５）</a:t>
            </a:r>
            <a:endParaRPr lang="en-US" altLang="ja-JP" sz="24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○防災ベッド　最大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１０万円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（工事費の１／２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　　　　　　　　　　　　　　　高齢者等の世帯は４／５）</a:t>
            </a:r>
            <a:endParaRPr lang="en-US" altLang="ja-JP" sz="24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高齢者等の世帯：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65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歳以上の方，</a:t>
            </a:r>
            <a:r>
              <a:rPr lang="ja-JP" altLang="en-US" sz="2400" dirty="0" err="1">
                <a:ea typeface="HG丸ｺﾞｼｯｸM-PRO" panose="020F0600000000000000" pitchFamily="50" charset="-128"/>
              </a:rPr>
              <a:t>障がい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者の方が居住している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　　　　　　　世帯，及び収入分位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25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％以下の世帯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各補助の条件等の詳細は，担当課におたずねください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。</a:t>
            </a:r>
          </a:p>
        </p:txBody>
      </p:sp>
      <p:graphicFrame>
        <p:nvGraphicFramePr>
          <p:cNvPr id="9381" name="Group 165"/>
          <p:cNvGraphicFramePr>
            <a:graphicFrameLocks noGrp="1"/>
          </p:cNvGraphicFramePr>
          <p:nvPr/>
        </p:nvGraphicFramePr>
        <p:xfrm>
          <a:off x="801688" y="5535613"/>
          <a:ext cx="8910637" cy="1828800"/>
        </p:xfrm>
        <a:graphic>
          <a:graphicData uri="http://schemas.openxmlformats.org/drawingml/2006/table">
            <a:tbl>
              <a:tblPr/>
              <a:tblGrid>
                <a:gridCol w="891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algn="l" defTabSz="1474788">
                        <a:spcBef>
                          <a:spcPct val="20000"/>
                        </a:spcBef>
                        <a:defRPr kumimoji="1" sz="4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36600" algn="l" defTabSz="1474788">
                        <a:spcBef>
                          <a:spcPct val="20000"/>
                        </a:spcBef>
                        <a:defRPr kumimoji="1"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474788" algn="l" defTabSz="1474788">
                        <a:spcBef>
                          <a:spcPct val="20000"/>
                        </a:spcBef>
                        <a:defRPr kumimoji="1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2212975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951163" algn="l" defTabSz="1474788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34083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38655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43227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4779963" defTabSz="147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1474788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marL="144000" marR="90000" marT="1440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1" name="Text Box 72"/>
          <p:cNvSpPr txBox="1">
            <a:spLocks noChangeArrowheads="1"/>
          </p:cNvSpPr>
          <p:nvPr/>
        </p:nvSpPr>
        <p:spPr bwMode="auto">
          <a:xfrm>
            <a:off x="842963" y="2298700"/>
            <a:ext cx="9408804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■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耐震診断・補強計画の補助制度</a:t>
            </a:r>
            <a:endParaRPr lang="ja-JP" altLang="en-US" sz="20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○補助対象の建築物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①市内の昭和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56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年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5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月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31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日以前に着工された一戸建て住宅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②木造で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2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階建て以下の在来軸組工法のもの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③延床面積の半分以上が住宅であるもの</a:t>
            </a:r>
            <a:endParaRPr lang="ja-JP" altLang="en-US" sz="20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ea typeface="HG丸ｺﾞｼｯｸM-PRO" panose="020F0600000000000000" pitchFamily="50" charset="-128"/>
              </a:rPr>
              <a:t>○補助金額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耐震診断　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８万円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　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補強計画　</a:t>
            </a:r>
            <a:r>
              <a:rPr lang="ja-JP" altLang="en-US" sz="2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８万円</a:t>
            </a:r>
            <a:endParaRPr lang="ja-JP" altLang="en-US" sz="28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・一般耐震診断・補強計画費は，通常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90,00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円です。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・建築物の延床面積が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200㎡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を超えるものは金額が変わります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ので，担当課にご確認ください。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・耐震改修（全体改修）と部分耐震改修工事で補強計画の内容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が異なります。</a:t>
            </a:r>
          </a:p>
        </p:txBody>
      </p:sp>
      <p:sp>
        <p:nvSpPr>
          <p:cNvPr id="11272" name="Rectangle 99"/>
          <p:cNvSpPr>
            <a:spLocks noChangeArrowheads="1"/>
          </p:cNvSpPr>
          <p:nvPr/>
        </p:nvSpPr>
        <p:spPr bwMode="auto">
          <a:xfrm>
            <a:off x="842963" y="12556817"/>
            <a:ext cx="87788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丸ｺﾞｼｯｸM-PRO" panose="020F0600000000000000" pitchFamily="50" charset="-128"/>
              </a:rPr>
              <a:t>※</a:t>
            </a:r>
            <a:r>
              <a:rPr lang="ja-JP" altLang="en-US" sz="2400" dirty="0">
                <a:ea typeface="HG丸ｺﾞｼｯｸM-PRO" panose="020F0600000000000000" pitchFamily="50" charset="-128"/>
              </a:rPr>
              <a:t>補助制度は，年度により補助金，補助対象件数が異なる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ea typeface="HG丸ｺﾞｼｯｸM-PRO" panose="020F0600000000000000" pitchFamily="50" charset="-128"/>
              </a:rPr>
              <a:t>　場合があります。詳細は，担当課までおたずねください。</a:t>
            </a:r>
          </a:p>
        </p:txBody>
      </p:sp>
      <p:sp>
        <p:nvSpPr>
          <p:cNvPr id="11273" name="Rectangle 166"/>
          <p:cNvSpPr>
            <a:spLocks noChangeArrowheads="1"/>
          </p:cNvSpPr>
          <p:nvPr/>
        </p:nvSpPr>
        <p:spPr bwMode="auto">
          <a:xfrm>
            <a:off x="4757738" y="13535025"/>
            <a:ext cx="4995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74788">
              <a:spcBef>
                <a:spcPct val="20000"/>
              </a:spcBef>
              <a:buChar char="•"/>
              <a:defRPr kumimoji="1" sz="5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198563" indent="-461963" defTabSz="1474788">
              <a:spcBef>
                <a:spcPct val="20000"/>
              </a:spcBef>
              <a:buChar char="–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844675" indent="-369888" defTabSz="1474788">
              <a:spcBef>
                <a:spcPct val="20000"/>
              </a:spcBef>
              <a:buChar char="•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581275" indent="-368300" defTabSz="147478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3317875" indent="-366713" defTabSz="1474788">
              <a:spcBef>
                <a:spcPct val="20000"/>
              </a:spcBef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7750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42322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6894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5146675" indent="-366713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ea typeface="HG丸ｺﾞｼｯｸM-PRO" panose="020F0600000000000000" pitchFamily="50" charset="-128"/>
              </a:rPr>
              <a:t>総社市役所建設部建築住宅課建築指導係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ea typeface="HG丸ｺﾞｼｯｸM-PRO" panose="020F0600000000000000" pitchFamily="50" charset="-128"/>
              </a:rPr>
              <a:t>電話（０８６６）９２－８２８９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74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G丸ｺﾞｼｯｸM-PRO" panose="020F06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7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74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G丸ｺﾞｼｯｸM-PRO" panose="020F0600000000000000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1922</Words>
  <Application>Microsoft Office PowerPoint</Application>
  <PresentationFormat>ユーザー設定</PresentationFormat>
  <Paragraphs>341</Paragraphs>
  <Slides>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HG丸ｺﾞｼｯｸM-PRO</vt:lpstr>
      <vt:lpstr>HG創英角ｺﾞｼｯｸUB</vt:lpstr>
      <vt:lpstr>ＭＳ Ｐゴシック</vt:lpstr>
      <vt:lpstr>ＭＳ ゴシック</vt:lpstr>
      <vt:lpstr>Arial</vt:lpstr>
      <vt:lpstr>標準デザイン</vt:lpstr>
      <vt:lpstr>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-</cp:lastModifiedBy>
  <cp:revision>0</cp:revision>
  <cp:lastPrinted>2025-03-29T09:08:58Z</cp:lastPrinted>
  <dcterms:created xsi:type="dcterms:W3CDTF">2010-09-01T00:52:00Z</dcterms:created>
  <dcterms:modified xsi:type="dcterms:W3CDTF">2010-09-01T00:52:00Z</dcterms:modified>
</cp:coreProperties>
</file>