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2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305050" y="819150"/>
            <a:ext cx="3030538" cy="403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ja-JP" altLang="en-US" sz="1800" b="0" strike="noStrike" spc="-1">
                <a:solidFill>
                  <a:srgbClr val="000000"/>
                </a:solidFill>
                <a:latin typeface="Calibri"/>
              </a:rPr>
              <a:t>スライドを移動するにはクリックします。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64018" y="5116108"/>
            <a:ext cx="6111779" cy="484664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クリックしてノート書式の編集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15474" cy="53819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&lt;ヘッダー&gt;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dt"/>
          </p:nvPr>
        </p:nvSpPr>
        <p:spPr>
          <a:xfrm>
            <a:off x="4324341" y="0"/>
            <a:ext cx="3315474" cy="53819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&lt;日付/時刻&gt;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ftr"/>
          </p:nvPr>
        </p:nvSpPr>
        <p:spPr>
          <a:xfrm>
            <a:off x="0" y="10232580"/>
            <a:ext cx="3315474" cy="53819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&lt;フッター&gt;</a:t>
            </a:r>
          </a:p>
        </p:txBody>
      </p:sp>
      <p:sp>
        <p:nvSpPr>
          <p:cNvPr id="44" name="PlaceHolder 6"/>
          <p:cNvSpPr>
            <a:spLocks noGrp="1"/>
          </p:cNvSpPr>
          <p:nvPr>
            <p:ph type="sldNum"/>
          </p:nvPr>
        </p:nvSpPr>
        <p:spPr>
          <a:xfrm>
            <a:off x="4324341" y="10232580"/>
            <a:ext cx="3315474" cy="53819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2B076C33-E98B-4B40-8B65-AB7C02369D97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005013" y="744538"/>
            <a:ext cx="2797175" cy="3729037"/>
          </a:xfrm>
          <a:prstGeom prst="rect">
            <a:avLst/>
          </a:prstGeom>
        </p:spPr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80340" y="4721167"/>
            <a:ext cx="5446356" cy="447274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spc="-1">
              <a:latin typeface="Arial"/>
            </a:endParaRPr>
          </a:p>
        </p:txBody>
      </p:sp>
      <p:sp>
        <p:nvSpPr>
          <p:cNvPr id="83" name="TextShape 3"/>
          <p:cNvSpPr txBox="1"/>
          <p:nvPr/>
        </p:nvSpPr>
        <p:spPr>
          <a:xfrm>
            <a:off x="3855379" y="9440520"/>
            <a:ext cx="2949837" cy="496850"/>
          </a:xfrm>
          <a:prstGeom prst="rect">
            <a:avLst/>
          </a:prstGeom>
          <a:noFill/>
          <a:ln>
            <a:noFill/>
          </a:ln>
        </p:spPr>
        <p:txBody>
          <a:bodyPr lIns="92236" tIns="46118" rIns="92236" bIns="46118" anchor="b">
            <a:noAutofit/>
          </a:bodyPr>
          <a:lstStyle/>
          <a:p>
            <a:pPr algn="r">
              <a:lnSpc>
                <a:spcPct val="100000"/>
              </a:lnSpc>
            </a:pPr>
            <a:fld id="{00EA2545-9171-4192-BCB7-1D6917BC31B7}" type="slidenum">
              <a:rPr lang="en-US" sz="1200" spc="-1">
                <a:solidFill>
                  <a:srgbClr val="000000"/>
                </a:solidFill>
              </a:rPr>
              <a:t>1</a:t>
            </a:fld>
            <a:endParaRPr lang="en-US" sz="1200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ja-JP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ja-JP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71D1A259-8E8B-404D-8642-064A99EEE147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12/13/2021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60A8439B-DFF1-4B18-8E63-43BA11C152C1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533520" y="1288440"/>
            <a:ext cx="5897880" cy="714960"/>
          </a:xfrm>
          <a:prstGeom prst="rect">
            <a:avLst/>
          </a:prstGeom>
          <a:noFill/>
          <a:ln w="1260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100" b="0" strike="noStrike" spc="-1" dirty="0" err="1">
                <a:solidFill>
                  <a:srgbClr val="000000"/>
                </a:solidFill>
                <a:latin typeface="Meiryo UI"/>
                <a:ea typeface="Meiryo UI"/>
              </a:rPr>
              <a:t>誠にお手数ですが、別添の募集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要項</a:t>
            </a:r>
            <a:r>
              <a:rPr lang="en-US" sz="1100" b="0" strike="noStrike" spc="-1" dirty="0" err="1">
                <a:solidFill>
                  <a:srgbClr val="000000"/>
                </a:solidFill>
                <a:latin typeface="Meiryo UI"/>
                <a:ea typeface="Meiryo UI"/>
              </a:rPr>
              <a:t>をご確認いただき、趣旨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を</a:t>
            </a:r>
            <a:r>
              <a:rPr lang="en-US" sz="1100" b="0" strike="noStrike" spc="-1" dirty="0" err="1">
                <a:solidFill>
                  <a:srgbClr val="000000"/>
                </a:solidFill>
                <a:latin typeface="Meiryo UI"/>
                <a:ea typeface="Meiryo UI"/>
              </a:rPr>
              <a:t>ご理解の上</a:t>
            </a:r>
            <a:endParaRPr lang="en-US" sz="11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600" b="1" strike="noStrike" spc="-1" dirty="0" err="1">
                <a:solidFill>
                  <a:srgbClr val="FF0000"/>
                </a:solidFill>
                <a:latin typeface="Meiryo UI"/>
                <a:ea typeface="Meiryo UI"/>
              </a:rPr>
              <a:t>締切</a:t>
            </a:r>
            <a:r>
              <a:rPr lang="en-US" sz="1600" b="1" strike="noStrike" spc="-1" dirty="0">
                <a:solidFill>
                  <a:srgbClr val="FF0000"/>
                </a:solidFill>
                <a:latin typeface="Meiryo UI"/>
                <a:ea typeface="Meiryo UI"/>
              </a:rPr>
              <a:t>　</a:t>
            </a:r>
            <a:r>
              <a:rPr lang="en-US" sz="2000" b="1" strike="noStrike" spc="-1" dirty="0">
                <a:solidFill>
                  <a:srgbClr val="FF0000"/>
                </a:solidFill>
                <a:latin typeface="Meiryo UI"/>
                <a:ea typeface="Meiryo UI"/>
              </a:rPr>
              <a:t>1月7日</a:t>
            </a:r>
            <a:r>
              <a:rPr lang="en-US" sz="1600" b="1" strike="noStrike" spc="-1" dirty="0">
                <a:solidFill>
                  <a:srgbClr val="FF0000"/>
                </a:solidFill>
                <a:latin typeface="Meiryo UI"/>
                <a:ea typeface="Meiryo UI"/>
              </a:rPr>
              <a:t>（金）</a:t>
            </a:r>
            <a:r>
              <a:rPr lang="en-US" sz="2000" b="1" strike="noStrike" spc="-1" dirty="0">
                <a:solidFill>
                  <a:srgbClr val="FF0000"/>
                </a:solidFill>
                <a:latin typeface="Meiryo UI"/>
                <a:ea typeface="Meiryo UI"/>
              </a:rPr>
              <a:t>17:00</a:t>
            </a:r>
            <a:r>
              <a:rPr lang="en-US" sz="1100" b="0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までに下記宛に、</a:t>
            </a:r>
            <a:endParaRPr lang="en-US" sz="11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000" b="0" u="sng" strike="noStrike" spc="-1" dirty="0" err="1">
                <a:solidFill>
                  <a:srgbClr val="000000"/>
                </a:solidFill>
                <a:uFillTx/>
                <a:latin typeface="Meiryo UI"/>
                <a:ea typeface="Meiryo UI"/>
              </a:rPr>
              <a:t>はじめて参加される事業者様は、</a:t>
            </a:r>
            <a:r>
              <a:rPr lang="en-US" sz="1000" b="1" u="sng" strike="noStrike" spc="-1" dirty="0" err="1">
                <a:solidFill>
                  <a:srgbClr val="000000"/>
                </a:solidFill>
                <a:uFillTx/>
                <a:latin typeface="Meiryo UI"/>
                <a:ea typeface="Meiryo UI"/>
              </a:rPr>
              <a:t>企業・商品等の概要が分かるもの（パンフレットなど）を併せて</a:t>
            </a:r>
            <a:r>
              <a:rPr lang="en-US" sz="900" b="0" u="sng" strike="noStrike" spc="-1" dirty="0" err="1">
                <a:solidFill>
                  <a:srgbClr val="000000"/>
                </a:solidFill>
                <a:uFillTx/>
                <a:latin typeface="Meiryo UI"/>
                <a:ea typeface="Meiryo UI"/>
              </a:rPr>
              <a:t>ご返送下さい</a:t>
            </a:r>
            <a:r>
              <a:rPr lang="en-US" sz="900" b="0" u="sng" strike="noStrike" spc="-1" dirty="0">
                <a:solidFill>
                  <a:srgbClr val="000000"/>
                </a:solidFill>
                <a:uFillTx/>
                <a:latin typeface="Meiryo UI"/>
                <a:ea typeface="Meiryo UI"/>
              </a:rPr>
              <a:t>。</a:t>
            </a:r>
            <a:endParaRPr lang="en-US" sz="900" b="0" strike="noStrike" spc="-1" dirty="0"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554760" y="2095021"/>
            <a:ext cx="5899320" cy="832680"/>
          </a:xfrm>
          <a:prstGeom prst="rect">
            <a:avLst/>
          </a:prstGeom>
          <a:noFill/>
          <a:ln w="126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Meiryo UI"/>
                <a:ea typeface="Meiryo UI"/>
              </a:rPr>
              <a:t>【返送先】</a:t>
            </a:r>
            <a:endParaRPr lang="en-US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200" b="1" strike="noStrike" spc="-1">
                <a:solidFill>
                  <a:srgbClr val="000000"/>
                </a:solidFill>
                <a:latin typeface="Meiryo UI"/>
                <a:ea typeface="Meiryo UI"/>
              </a:rPr>
              <a:t>E-mail：ken-miyake@vis-a-vis.co.jp</a:t>
            </a:r>
            <a:endParaRPr lang="en-US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200" b="1" strike="noStrike" spc="-1">
                <a:solidFill>
                  <a:srgbClr val="000000"/>
                </a:solidFill>
                <a:latin typeface="Meiryo UI"/>
                <a:ea typeface="Meiryo UI"/>
              </a:rPr>
              <a:t>FAX：086-422-2635</a:t>
            </a:r>
            <a:endParaRPr lang="en-US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100" b="0" strike="noStrike" spc="-1">
                <a:solidFill>
                  <a:srgbClr val="000000"/>
                </a:solidFill>
                <a:latin typeface="Meiryo UI"/>
                <a:ea typeface="Meiryo UI"/>
              </a:rPr>
              <a:t>㈱ビザビ　倉敷支社　担当／三宅・藤原宛（〒710-0824　倉敷市白楽町412-1）</a:t>
            </a:r>
            <a:endParaRPr lang="en-US" sz="1100" b="0" strike="noStrike" spc="-1">
              <a:latin typeface="Arial"/>
            </a:endParaRPr>
          </a:p>
        </p:txBody>
      </p:sp>
      <p:grpSp>
        <p:nvGrpSpPr>
          <p:cNvPr id="47" name="Group 3"/>
          <p:cNvGrpSpPr/>
          <p:nvPr/>
        </p:nvGrpSpPr>
        <p:grpSpPr>
          <a:xfrm>
            <a:off x="523080" y="2988000"/>
            <a:ext cx="5912280" cy="1972440"/>
            <a:chOff x="523080" y="2988000"/>
            <a:chExt cx="5912280" cy="1972440"/>
          </a:xfrm>
        </p:grpSpPr>
        <p:sp>
          <p:nvSpPr>
            <p:cNvPr id="48" name="CustomShape 4"/>
            <p:cNvSpPr/>
            <p:nvPr/>
          </p:nvSpPr>
          <p:spPr>
            <a:xfrm>
              <a:off x="523080" y="2988000"/>
              <a:ext cx="1252440" cy="328320"/>
            </a:xfrm>
            <a:prstGeom prst="rect">
              <a:avLst/>
            </a:prstGeom>
            <a:solidFill>
              <a:schemeClr val="bg1"/>
            </a:solidFill>
            <a:ln w="648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46440" tIns="23400" rIns="46440" bIns="234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 strike="noStrike" spc="-1">
                  <a:solidFill>
                    <a:srgbClr val="000000"/>
                  </a:solidFill>
                  <a:latin typeface="Meiryo UI"/>
                  <a:ea typeface="Meiryo UI"/>
                </a:rPr>
                <a:t>企業名</a:t>
              </a:r>
              <a:endParaRPr lang="en-US" sz="1100" b="0" strike="noStrike" spc="-1">
                <a:latin typeface="Arial"/>
              </a:endParaRPr>
            </a:p>
          </p:txBody>
        </p:sp>
        <p:sp>
          <p:nvSpPr>
            <p:cNvPr id="49" name="CustomShape 5"/>
            <p:cNvSpPr/>
            <p:nvPr/>
          </p:nvSpPr>
          <p:spPr>
            <a:xfrm>
              <a:off x="1775880" y="2988000"/>
              <a:ext cx="4659480" cy="328320"/>
            </a:xfrm>
            <a:prstGeom prst="rect">
              <a:avLst/>
            </a:prstGeom>
            <a:solidFill>
              <a:schemeClr val="bg1"/>
            </a:solidFill>
            <a:ln w="648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0" name="CustomShape 6"/>
            <p:cNvSpPr/>
            <p:nvPr/>
          </p:nvSpPr>
          <p:spPr>
            <a:xfrm>
              <a:off x="523080" y="3316680"/>
              <a:ext cx="1252440" cy="328320"/>
            </a:xfrm>
            <a:prstGeom prst="rect">
              <a:avLst/>
            </a:prstGeom>
            <a:solidFill>
              <a:schemeClr val="bg1"/>
            </a:solidFill>
            <a:ln w="648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46440" tIns="23400" rIns="46440" bIns="234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endParaRPr lang="en-US" sz="18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en-US" sz="800" b="0" strike="noStrike" spc="-1">
                  <a:solidFill>
                    <a:srgbClr val="000000"/>
                  </a:solidFill>
                  <a:latin typeface="Meiryo UI"/>
                  <a:ea typeface="Meiryo UI"/>
                </a:rPr>
                <a:t>（フリガナ）</a:t>
              </a:r>
              <a:endParaRPr lang="en-US" sz="8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en-US" sz="1100" b="0" strike="noStrike" spc="-1">
                  <a:solidFill>
                    <a:srgbClr val="000000"/>
                  </a:solidFill>
                  <a:latin typeface="Meiryo UI"/>
                  <a:ea typeface="Meiryo UI"/>
                </a:rPr>
                <a:t>ご担当者名</a:t>
              </a:r>
              <a:endParaRPr lang="en-US" sz="11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endParaRPr lang="en-US" sz="1100" b="0" strike="noStrike" spc="-1">
                <a:latin typeface="Arial"/>
              </a:endParaRPr>
            </a:p>
          </p:txBody>
        </p:sp>
        <p:sp>
          <p:nvSpPr>
            <p:cNvPr id="51" name="CustomShape 7"/>
            <p:cNvSpPr/>
            <p:nvPr/>
          </p:nvSpPr>
          <p:spPr>
            <a:xfrm>
              <a:off x="1775880" y="3316680"/>
              <a:ext cx="4659480" cy="328320"/>
            </a:xfrm>
            <a:prstGeom prst="rect">
              <a:avLst/>
            </a:prstGeom>
            <a:solidFill>
              <a:schemeClr val="bg1"/>
            </a:solidFill>
            <a:ln w="648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2" name="CustomShape 8"/>
            <p:cNvSpPr/>
            <p:nvPr/>
          </p:nvSpPr>
          <p:spPr>
            <a:xfrm>
              <a:off x="523080" y="3645360"/>
              <a:ext cx="1252440" cy="328320"/>
            </a:xfrm>
            <a:prstGeom prst="rect">
              <a:avLst/>
            </a:prstGeom>
            <a:solidFill>
              <a:schemeClr val="bg1"/>
            </a:solidFill>
            <a:ln w="648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46440" tIns="23400" rIns="46440" bIns="234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 strike="noStrike" spc="-1">
                  <a:solidFill>
                    <a:srgbClr val="000000"/>
                  </a:solidFill>
                  <a:latin typeface="Meiryo UI"/>
                  <a:ea typeface="Meiryo UI"/>
                </a:rPr>
                <a:t>ご住所</a:t>
              </a:r>
              <a:endParaRPr lang="en-US" sz="1100" b="0" strike="noStrike" spc="-1">
                <a:latin typeface="Arial"/>
              </a:endParaRPr>
            </a:p>
          </p:txBody>
        </p:sp>
        <p:sp>
          <p:nvSpPr>
            <p:cNvPr id="53" name="CustomShape 9"/>
            <p:cNvSpPr/>
            <p:nvPr/>
          </p:nvSpPr>
          <p:spPr>
            <a:xfrm>
              <a:off x="1775880" y="3645360"/>
              <a:ext cx="4659480" cy="328320"/>
            </a:xfrm>
            <a:prstGeom prst="rect">
              <a:avLst/>
            </a:prstGeom>
            <a:solidFill>
              <a:schemeClr val="bg1"/>
            </a:solidFill>
            <a:ln w="648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4" name="CustomShape 10"/>
            <p:cNvSpPr/>
            <p:nvPr/>
          </p:nvSpPr>
          <p:spPr>
            <a:xfrm>
              <a:off x="523080" y="3974040"/>
              <a:ext cx="1252440" cy="328320"/>
            </a:xfrm>
            <a:prstGeom prst="rect">
              <a:avLst/>
            </a:prstGeom>
            <a:solidFill>
              <a:schemeClr val="bg1"/>
            </a:solidFill>
            <a:ln w="648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46440" tIns="23400" rIns="46440" bIns="234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 strike="noStrike" spc="-1">
                  <a:solidFill>
                    <a:srgbClr val="000000"/>
                  </a:solidFill>
                  <a:latin typeface="Meiryo UI"/>
                  <a:ea typeface="Meiryo UI"/>
                </a:rPr>
                <a:t>電話/FAX</a:t>
              </a:r>
              <a:endParaRPr lang="en-US" sz="1100" b="0" strike="noStrike" spc="-1">
                <a:latin typeface="Arial"/>
              </a:endParaRPr>
            </a:p>
          </p:txBody>
        </p:sp>
        <p:sp>
          <p:nvSpPr>
            <p:cNvPr id="55" name="CustomShape 11"/>
            <p:cNvSpPr/>
            <p:nvPr/>
          </p:nvSpPr>
          <p:spPr>
            <a:xfrm>
              <a:off x="1775880" y="3974040"/>
              <a:ext cx="4659480" cy="328320"/>
            </a:xfrm>
            <a:prstGeom prst="rect">
              <a:avLst/>
            </a:prstGeom>
            <a:solidFill>
              <a:schemeClr val="bg1"/>
            </a:solidFill>
            <a:ln w="648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6" name="CustomShape 12"/>
            <p:cNvSpPr/>
            <p:nvPr/>
          </p:nvSpPr>
          <p:spPr>
            <a:xfrm>
              <a:off x="1919880" y="4074480"/>
              <a:ext cx="625320" cy="2145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46440" tIns="23400" rIns="46440" bIns="234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100" b="0" strike="noStrike" spc="-1">
                  <a:solidFill>
                    <a:srgbClr val="000000"/>
                  </a:solidFill>
                  <a:latin typeface="Meiryo UI"/>
                  <a:ea typeface="Meiryo UI"/>
                </a:rPr>
                <a:t>電話</a:t>
              </a:r>
              <a:endParaRPr lang="en-US" sz="1100" b="0" strike="noStrike" spc="-1">
                <a:latin typeface="Arial"/>
              </a:endParaRPr>
            </a:p>
          </p:txBody>
        </p:sp>
        <p:sp>
          <p:nvSpPr>
            <p:cNvPr id="57" name="Line 13"/>
            <p:cNvSpPr/>
            <p:nvPr/>
          </p:nvSpPr>
          <p:spPr>
            <a:xfrm>
              <a:off x="1984320" y="4255560"/>
              <a:ext cx="1947240" cy="0"/>
            </a:xfrm>
            <a:prstGeom prst="line">
              <a:avLst/>
            </a:prstGeom>
            <a:ln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8" name="CustomShape 14"/>
            <p:cNvSpPr/>
            <p:nvPr/>
          </p:nvSpPr>
          <p:spPr>
            <a:xfrm>
              <a:off x="4140360" y="4074480"/>
              <a:ext cx="625320" cy="2145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46440" tIns="23400" rIns="46440" bIns="234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100" b="0" strike="noStrike" spc="-1">
                  <a:solidFill>
                    <a:srgbClr val="000000"/>
                  </a:solidFill>
                  <a:latin typeface="Meiryo UI"/>
                  <a:ea typeface="Meiryo UI"/>
                </a:rPr>
                <a:t>FAX</a:t>
              </a:r>
              <a:endParaRPr lang="en-US" sz="1100" b="0" strike="noStrike" spc="-1">
                <a:latin typeface="Arial"/>
              </a:endParaRPr>
            </a:p>
          </p:txBody>
        </p:sp>
        <p:sp>
          <p:nvSpPr>
            <p:cNvPr id="59" name="Line 15"/>
            <p:cNvSpPr/>
            <p:nvPr/>
          </p:nvSpPr>
          <p:spPr>
            <a:xfrm>
              <a:off x="4204440" y="4255560"/>
              <a:ext cx="1947600" cy="0"/>
            </a:xfrm>
            <a:prstGeom prst="line">
              <a:avLst/>
            </a:prstGeom>
            <a:ln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0" name="CustomShape 16"/>
            <p:cNvSpPr/>
            <p:nvPr/>
          </p:nvSpPr>
          <p:spPr>
            <a:xfrm>
              <a:off x="523080" y="4303080"/>
              <a:ext cx="1252440" cy="328320"/>
            </a:xfrm>
            <a:prstGeom prst="rect">
              <a:avLst/>
            </a:prstGeom>
            <a:solidFill>
              <a:schemeClr val="bg1"/>
            </a:solidFill>
            <a:ln w="648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46440" tIns="23400" rIns="46440" bIns="234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 strike="noStrike" spc="-1">
                  <a:solidFill>
                    <a:srgbClr val="000000"/>
                  </a:solidFill>
                  <a:latin typeface="Meiryo UI"/>
                  <a:ea typeface="Meiryo UI"/>
                </a:rPr>
                <a:t>E-mail</a:t>
              </a:r>
              <a:endParaRPr lang="en-US" sz="1100" b="0" strike="noStrike" spc="-1">
                <a:latin typeface="Arial"/>
              </a:endParaRPr>
            </a:p>
          </p:txBody>
        </p:sp>
        <p:sp>
          <p:nvSpPr>
            <p:cNvPr id="61" name="CustomShape 17"/>
            <p:cNvSpPr/>
            <p:nvPr/>
          </p:nvSpPr>
          <p:spPr>
            <a:xfrm>
              <a:off x="1775880" y="4303080"/>
              <a:ext cx="4659480" cy="328320"/>
            </a:xfrm>
            <a:prstGeom prst="rect">
              <a:avLst/>
            </a:prstGeom>
            <a:solidFill>
              <a:schemeClr val="bg1"/>
            </a:solidFill>
            <a:ln w="648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2" name="CustomShape 18"/>
            <p:cNvSpPr/>
            <p:nvPr/>
          </p:nvSpPr>
          <p:spPr>
            <a:xfrm>
              <a:off x="523080" y="4631760"/>
              <a:ext cx="1252440" cy="328320"/>
            </a:xfrm>
            <a:prstGeom prst="rect">
              <a:avLst/>
            </a:prstGeom>
            <a:solidFill>
              <a:schemeClr val="bg1"/>
            </a:solidFill>
            <a:ln w="648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46440" tIns="23400" rIns="46440" bIns="234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 strike="noStrike" spc="-1">
                  <a:solidFill>
                    <a:srgbClr val="000000"/>
                  </a:solidFill>
                  <a:latin typeface="Meiryo UI"/>
                  <a:ea typeface="Meiryo UI"/>
                </a:rPr>
                <a:t>ご担当者携帯</a:t>
              </a:r>
              <a:endParaRPr lang="en-US" sz="1100" b="0" strike="noStrike" spc="-1">
                <a:latin typeface="Arial"/>
              </a:endParaRPr>
            </a:p>
          </p:txBody>
        </p:sp>
        <p:sp>
          <p:nvSpPr>
            <p:cNvPr id="63" name="CustomShape 19"/>
            <p:cNvSpPr/>
            <p:nvPr/>
          </p:nvSpPr>
          <p:spPr>
            <a:xfrm>
              <a:off x="1775880" y="4631760"/>
              <a:ext cx="4659480" cy="328320"/>
            </a:xfrm>
            <a:prstGeom prst="rect">
              <a:avLst/>
            </a:prstGeom>
            <a:solidFill>
              <a:schemeClr val="bg1"/>
            </a:solidFill>
            <a:ln w="648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4" name="CustomShape 20"/>
            <p:cNvSpPr/>
            <p:nvPr/>
          </p:nvSpPr>
          <p:spPr>
            <a:xfrm>
              <a:off x="523080" y="2988000"/>
              <a:ext cx="5912280" cy="1972440"/>
            </a:xfrm>
            <a:prstGeom prst="rect">
              <a:avLst/>
            </a:prstGeom>
            <a:noFill/>
            <a:ln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5" name="CustomShape 21"/>
            <p:cNvSpPr/>
            <p:nvPr/>
          </p:nvSpPr>
          <p:spPr>
            <a:xfrm>
              <a:off x="3477960" y="4629240"/>
              <a:ext cx="1252440" cy="322200"/>
            </a:xfrm>
            <a:prstGeom prst="rect">
              <a:avLst/>
            </a:prstGeom>
            <a:solidFill>
              <a:schemeClr val="bg1"/>
            </a:solidFill>
            <a:ln w="648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46440" tIns="23400" rIns="46440" bIns="234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 strike="noStrike" spc="-1">
                  <a:solidFill>
                    <a:srgbClr val="000000"/>
                  </a:solidFill>
                  <a:latin typeface="Meiryo UI"/>
                  <a:ea typeface="Meiryo UI"/>
                </a:rPr>
                <a:t>公式WEBサイト</a:t>
              </a:r>
              <a:endParaRPr lang="en-US" sz="1100" b="0" strike="noStrike" spc="-1">
                <a:latin typeface="Arial"/>
              </a:endParaRPr>
            </a:p>
          </p:txBody>
        </p:sp>
        <p:sp>
          <p:nvSpPr>
            <p:cNvPr id="66" name="CustomShape 22"/>
            <p:cNvSpPr/>
            <p:nvPr/>
          </p:nvSpPr>
          <p:spPr>
            <a:xfrm>
              <a:off x="3477600" y="4302720"/>
              <a:ext cx="1252440" cy="328320"/>
            </a:xfrm>
            <a:prstGeom prst="rect">
              <a:avLst/>
            </a:prstGeom>
            <a:solidFill>
              <a:schemeClr val="bg1"/>
            </a:solidFill>
            <a:ln w="648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46440" tIns="23400" rIns="46440" bIns="234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 strike="noStrike" spc="-1">
                  <a:solidFill>
                    <a:srgbClr val="000000"/>
                  </a:solidFill>
                  <a:latin typeface="Meiryo UI"/>
                  <a:ea typeface="Meiryo UI"/>
                </a:rPr>
                <a:t>Instagram</a:t>
              </a:r>
              <a:endParaRPr lang="en-US" sz="11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en-US" sz="1100" b="0" strike="noStrike" spc="-1">
                  <a:solidFill>
                    <a:srgbClr val="000000"/>
                  </a:solidFill>
                  <a:latin typeface="Meiryo UI"/>
                  <a:ea typeface="Meiryo UI"/>
                </a:rPr>
                <a:t>公式アカウント</a:t>
              </a:r>
              <a:endParaRPr lang="en-US" sz="1100" b="0" strike="noStrike" spc="-1">
                <a:latin typeface="Arial"/>
              </a:endParaRPr>
            </a:p>
          </p:txBody>
        </p:sp>
      </p:grpSp>
      <p:grpSp>
        <p:nvGrpSpPr>
          <p:cNvPr id="67" name="Group 23"/>
          <p:cNvGrpSpPr/>
          <p:nvPr/>
        </p:nvGrpSpPr>
        <p:grpSpPr>
          <a:xfrm>
            <a:off x="456120" y="6172200"/>
            <a:ext cx="6017040" cy="1141200"/>
            <a:chOff x="456120" y="6172200"/>
            <a:chExt cx="6017040" cy="1141200"/>
          </a:xfrm>
        </p:grpSpPr>
        <p:sp>
          <p:nvSpPr>
            <p:cNvPr id="68" name="CustomShape 24"/>
            <p:cNvSpPr/>
            <p:nvPr/>
          </p:nvSpPr>
          <p:spPr>
            <a:xfrm>
              <a:off x="456120" y="6172200"/>
              <a:ext cx="5224320" cy="2145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46440" tIns="23400" rIns="46440" bIns="234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100" b="0" strike="noStrike" spc="-1">
                  <a:solidFill>
                    <a:srgbClr val="000000"/>
                  </a:solidFill>
                  <a:latin typeface="Meiryo UI"/>
                  <a:ea typeface="Meiryo UI"/>
                </a:rPr>
                <a:t>●販路開拓の目標と事業参加の目的をご記入ください。</a:t>
              </a:r>
              <a:endParaRPr lang="en-US" sz="1100" b="0" strike="noStrike" spc="-1">
                <a:latin typeface="Arial"/>
              </a:endParaRPr>
            </a:p>
          </p:txBody>
        </p:sp>
        <p:sp>
          <p:nvSpPr>
            <p:cNvPr id="69" name="CustomShape 25"/>
            <p:cNvSpPr/>
            <p:nvPr/>
          </p:nvSpPr>
          <p:spPr>
            <a:xfrm>
              <a:off x="552960" y="6402240"/>
              <a:ext cx="5920200" cy="911160"/>
            </a:xfrm>
            <a:prstGeom prst="rect">
              <a:avLst/>
            </a:prstGeom>
            <a:noFill/>
            <a:ln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0" name="Line 26"/>
            <p:cNvSpPr/>
            <p:nvPr/>
          </p:nvSpPr>
          <p:spPr>
            <a:xfrm>
              <a:off x="591120" y="6836760"/>
              <a:ext cx="584532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71" name="Group 27"/>
          <p:cNvGrpSpPr/>
          <p:nvPr/>
        </p:nvGrpSpPr>
        <p:grpSpPr>
          <a:xfrm>
            <a:off x="456120" y="5158080"/>
            <a:ext cx="6037560" cy="998280"/>
            <a:chOff x="456120" y="5158080"/>
            <a:chExt cx="6037560" cy="998280"/>
          </a:xfrm>
        </p:grpSpPr>
        <p:sp>
          <p:nvSpPr>
            <p:cNvPr id="72" name="CustomShape 28"/>
            <p:cNvSpPr/>
            <p:nvPr/>
          </p:nvSpPr>
          <p:spPr>
            <a:xfrm>
              <a:off x="547920" y="5396760"/>
              <a:ext cx="5945760" cy="759600"/>
            </a:xfrm>
            <a:prstGeom prst="rect">
              <a:avLst/>
            </a:prstGeom>
            <a:noFill/>
            <a:ln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3" name="Line 29"/>
            <p:cNvSpPr/>
            <p:nvPr/>
          </p:nvSpPr>
          <p:spPr>
            <a:xfrm>
              <a:off x="562680" y="5721120"/>
              <a:ext cx="58690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4" name="Line 30"/>
            <p:cNvSpPr/>
            <p:nvPr/>
          </p:nvSpPr>
          <p:spPr>
            <a:xfrm>
              <a:off x="562680" y="5967720"/>
              <a:ext cx="58690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5" name="CustomShape 31"/>
            <p:cNvSpPr/>
            <p:nvPr/>
          </p:nvSpPr>
          <p:spPr>
            <a:xfrm>
              <a:off x="456120" y="5158080"/>
              <a:ext cx="3183480" cy="24804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46440" tIns="23400" rIns="46440" bIns="2340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100" b="0" strike="noStrike" spc="-1">
                  <a:solidFill>
                    <a:srgbClr val="000000"/>
                  </a:solidFill>
                  <a:latin typeface="Meiryo UI"/>
                  <a:ea typeface="Meiryo UI"/>
                </a:rPr>
                <a:t>●出展希望商品・商品の特徴をご記入ください。</a:t>
              </a:r>
              <a:endParaRPr lang="en-US" sz="1100" b="0" strike="noStrike" spc="-1">
                <a:latin typeface="Arial"/>
              </a:endParaRPr>
            </a:p>
          </p:txBody>
        </p:sp>
      </p:grpSp>
      <p:sp>
        <p:nvSpPr>
          <p:cNvPr id="76" name="CustomShape 32"/>
          <p:cNvSpPr/>
          <p:nvPr/>
        </p:nvSpPr>
        <p:spPr>
          <a:xfrm>
            <a:off x="482040" y="107640"/>
            <a:ext cx="5991120" cy="366480"/>
          </a:xfrm>
          <a:prstGeom prst="rect">
            <a:avLst/>
          </a:prstGeom>
          <a:solidFill>
            <a:schemeClr val="tx1"/>
          </a:solidFill>
          <a:ln w="126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>
                <a:solidFill>
                  <a:srgbClr val="FFFFFF"/>
                </a:solidFill>
                <a:latin typeface="Meiryo UI"/>
                <a:ea typeface="Meiryo UI"/>
              </a:rPr>
              <a:t>令和3年度　高梁川流域地域資源活用推進事業（展示即売会）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77" name="CustomShape 33"/>
          <p:cNvSpPr/>
          <p:nvPr/>
        </p:nvSpPr>
        <p:spPr>
          <a:xfrm>
            <a:off x="482040" y="474480"/>
            <a:ext cx="5991120" cy="569880"/>
          </a:xfrm>
          <a:prstGeom prst="rect">
            <a:avLst/>
          </a:prstGeom>
          <a:solidFill>
            <a:srgbClr val="E6EDF6"/>
          </a:solidFill>
          <a:ln w="126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Meiryo UI"/>
                <a:ea typeface="Meiryo UI"/>
              </a:rPr>
              <a:t>高梁川流域フェアin倉敷みらい公園</a:t>
            </a:r>
            <a:r>
              <a:rPr lang="en-US" sz="1400" b="0" strike="noStrike" spc="-1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endParaRPr lang="en-US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Meiryo UI"/>
                <a:ea typeface="Meiryo UI"/>
              </a:rPr>
              <a:t>参加申込書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78" name="CustomShape 34"/>
          <p:cNvSpPr/>
          <p:nvPr/>
        </p:nvSpPr>
        <p:spPr>
          <a:xfrm>
            <a:off x="456120" y="7390440"/>
            <a:ext cx="6264360" cy="8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000" b="1" strike="noStrike" spc="-1" dirty="0" err="1">
                <a:solidFill>
                  <a:srgbClr val="FF0000"/>
                </a:solidFill>
                <a:latin typeface="Meiryo UI"/>
                <a:ea typeface="Meiryo UI"/>
              </a:rPr>
              <a:t>次の内容を承諾・厳守いただける方のみ、本事業にご参加いただけます</a:t>
            </a:r>
            <a:r>
              <a:rPr lang="en-US" sz="1000" b="1" strike="noStrike" spc="-1">
                <a:solidFill>
                  <a:srgbClr val="FF0000"/>
                </a:solidFill>
                <a:latin typeface="Meiryo UI"/>
                <a:ea typeface="Meiryo UI"/>
              </a:rPr>
              <a:t>。</a:t>
            </a:r>
            <a:endParaRPr lang="en-US" sz="1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※</a:t>
            </a:r>
            <a:r>
              <a:rPr lang="en-US" sz="1000" b="0" strike="noStrike" spc="-1" dirty="0" err="1">
                <a:solidFill>
                  <a:srgbClr val="000000"/>
                </a:solidFill>
                <a:latin typeface="Meiryo UI"/>
                <a:ea typeface="Meiryo UI"/>
              </a:rPr>
              <a:t>催事で試飲・試食を実施する場合は、検便審査を実施する場合がございます</a:t>
            </a:r>
            <a:r>
              <a:rPr lang="en-US" sz="1000" b="0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。</a:t>
            </a:r>
            <a:endParaRPr lang="en-US" sz="1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※</a:t>
            </a:r>
            <a:r>
              <a:rPr lang="en-US" sz="1000" b="0" strike="noStrike" spc="-1" dirty="0" err="1">
                <a:solidFill>
                  <a:srgbClr val="000000"/>
                </a:solidFill>
                <a:latin typeface="Meiryo UI"/>
                <a:ea typeface="Meiryo UI"/>
              </a:rPr>
              <a:t>申し込みいただいた出展商品以外の商品の展示、販売、陳列はご遠慮ください</a:t>
            </a:r>
            <a:r>
              <a:rPr lang="en-US" sz="1000" b="0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。</a:t>
            </a:r>
            <a:endParaRPr lang="en-US" sz="1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※</a:t>
            </a:r>
            <a:r>
              <a:rPr lang="en-US" sz="1000" b="0" strike="noStrike" spc="-1" dirty="0" err="1">
                <a:solidFill>
                  <a:srgbClr val="000000"/>
                </a:solidFill>
                <a:latin typeface="Meiryo UI"/>
                <a:ea typeface="Meiryo UI"/>
              </a:rPr>
              <a:t>出展商品については、アレルギー表示、品質表示、デメリット表示を徹底してください</a:t>
            </a:r>
            <a:r>
              <a:rPr lang="en-US" sz="1000" b="0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。</a:t>
            </a:r>
            <a:endParaRPr lang="en-US" sz="1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※</a:t>
            </a:r>
            <a:r>
              <a:rPr lang="en-US" sz="1000" b="0" strike="noStrike" spc="-1" dirty="0" err="1">
                <a:solidFill>
                  <a:srgbClr val="000000"/>
                </a:solidFill>
                <a:latin typeface="Meiryo UI"/>
                <a:ea typeface="Meiryo UI"/>
              </a:rPr>
              <a:t>事務局が協力をお願いする、新型コロナウイルス感染予防対策やアンケートへの協力をお願いします</a:t>
            </a:r>
            <a:r>
              <a:rPr lang="en-US" sz="1000" b="0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。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79" name="Line 35"/>
          <p:cNvSpPr/>
          <p:nvPr/>
        </p:nvSpPr>
        <p:spPr>
          <a:xfrm>
            <a:off x="581760" y="7123320"/>
            <a:ext cx="5845320" cy="0"/>
          </a:xfrm>
          <a:prstGeom prst="line">
            <a:avLst/>
          </a:prstGeom>
          <a:ln>
            <a:solidFill>
              <a:schemeClr val="tx1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0" name="CustomShape 36"/>
          <p:cNvSpPr/>
          <p:nvPr/>
        </p:nvSpPr>
        <p:spPr>
          <a:xfrm>
            <a:off x="1452780" y="8236800"/>
            <a:ext cx="3952440" cy="76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err="1">
                <a:solidFill>
                  <a:srgbClr val="000000"/>
                </a:solidFill>
                <a:latin typeface="Meiryo UI"/>
                <a:ea typeface="Meiryo UI"/>
              </a:rPr>
              <a:t>お問い合わせ先</a:t>
            </a:r>
            <a:endParaRPr lang="en-US" sz="1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en-US" sz="1000" b="0" strike="noStrike" spc="-1" dirty="0" err="1">
                <a:solidFill>
                  <a:srgbClr val="000000"/>
                </a:solidFill>
                <a:latin typeface="Meiryo UI"/>
                <a:ea typeface="Meiryo UI"/>
              </a:rPr>
              <a:t>ご不明な点は下記までお問い合わせください</a:t>
            </a:r>
            <a:r>
              <a:rPr lang="en-US" sz="1000" b="0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。</a:t>
            </a:r>
            <a:endParaRPr lang="en-US" sz="1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en-US" sz="900" b="1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【</a:t>
            </a:r>
            <a:r>
              <a:rPr lang="en-US" sz="900" b="1" strike="noStrike" spc="-1" dirty="0" err="1">
                <a:solidFill>
                  <a:srgbClr val="000000"/>
                </a:solidFill>
                <a:latin typeface="Meiryo UI"/>
                <a:ea typeface="Meiryo UI"/>
              </a:rPr>
              <a:t>企画運営</a:t>
            </a:r>
            <a:r>
              <a:rPr lang="en-US" sz="900" b="1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】　</a:t>
            </a:r>
            <a:r>
              <a:rPr lang="en-US" sz="900" b="1" strike="noStrike" spc="-1" dirty="0" err="1">
                <a:solidFill>
                  <a:srgbClr val="000000"/>
                </a:solidFill>
                <a:latin typeface="Meiryo UI"/>
                <a:ea typeface="Meiryo UI"/>
              </a:rPr>
              <a:t>株式会社ビザビ</a:t>
            </a:r>
            <a:r>
              <a:rPr lang="en-US" sz="900" b="1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en-US" sz="900" b="1" strike="noStrike" spc="-1" dirty="0" err="1">
                <a:solidFill>
                  <a:srgbClr val="000000"/>
                </a:solidFill>
                <a:latin typeface="Meiryo UI"/>
                <a:ea typeface="Meiryo UI"/>
              </a:rPr>
              <a:t>倉敷支社</a:t>
            </a:r>
            <a:r>
              <a:rPr lang="en-US" sz="900" b="1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　（</a:t>
            </a:r>
            <a:r>
              <a:rPr lang="en-US" sz="900" b="1" strike="noStrike" spc="-1" dirty="0" err="1">
                <a:solidFill>
                  <a:srgbClr val="000000"/>
                </a:solidFill>
                <a:latin typeface="Meiryo UI"/>
                <a:ea typeface="Meiryo UI"/>
              </a:rPr>
              <a:t>担当：三宅・藤原</a:t>
            </a:r>
            <a:r>
              <a:rPr lang="en-US" sz="900" b="1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）</a:t>
            </a:r>
            <a:endParaRPr lang="en-US" sz="9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900" b="1" strike="noStrike" spc="-1" dirty="0">
                <a:solidFill>
                  <a:srgbClr val="000000"/>
                </a:solidFill>
                <a:latin typeface="Meiryo UI"/>
                <a:ea typeface="Meiryo UI"/>
              </a:rPr>
              <a:t>〒710-0824　倉敷市白楽町412-1　TEL:086-422-2635</a:t>
            </a:r>
            <a:endParaRPr lang="en-US" sz="9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4610</TotalTime>
  <Words>166</Words>
  <Application>Microsoft Office PowerPoint</Application>
  <PresentationFormat>画面に合わせる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DejaVu Sans</vt:lpstr>
      <vt:lpstr>Meiryo UI</vt:lpstr>
      <vt:lpstr>Arial</vt:lpstr>
      <vt:lpstr>Calibri</vt:lpstr>
      <vt:lpstr>Times New Roman</vt:lpstr>
      <vt:lpstr>Office Theme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VP_win_kh</dc:creator>
  <dc:description/>
  <cp:lastModifiedBy>小寺　京子</cp:lastModifiedBy>
  <cp:revision>125</cp:revision>
  <cp:lastPrinted>2021-12-10T00:09:27Z</cp:lastPrinted>
  <dcterms:created xsi:type="dcterms:W3CDTF">2015-07-21T05:12:41Z</dcterms:created>
  <dcterms:modified xsi:type="dcterms:W3CDTF">2021-12-13T01:29:26Z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画面に合わせる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